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embedTrueTypeFonts="1" saveSubsetFonts="1" autoCompressPictures="0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275" r:id="rId2"/>
    <p:sldId id="322" r:id="rId3"/>
    <p:sldId id="323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37" r:id="rId18"/>
  </p:sldIdLst>
  <p:sldSz cx="12192000" cy="6858000"/>
  <p:notesSz cx="6797675" cy="9928225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iLkZrtI9uanj0PMHYW4ycRmWJm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4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2E38-9CBC-446C-8E83-5F8B8EE9D232}" type="datetimeFigureOut">
              <a:rPr lang="es-AR" smtClean="0"/>
              <a:t>07/11/2023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7CA9-B0C4-43DA-AA52-5063F59CDB9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971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9986451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</a:t>
            </a:fld>
            <a:endParaRPr lang="es-AR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03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539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7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5437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s-AR" sz="1200" smtClean="0">
                <a:latin typeface="Calibri"/>
                <a:ea typeface="Calibri"/>
                <a:cs typeface="Calibri"/>
                <a:sym typeface="Calibri"/>
              </a:rPr>
              <a:pPr algn="r"/>
              <a:t>13</a:t>
            </a:fld>
            <a:endParaRPr lang="es-AR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47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 userDrawn="1"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15377" y="3996267"/>
            <a:ext cx="6987645" cy="891953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editar </a:t>
            </a:r>
            <a:r>
              <a:rPr lang="es-ES" dirty="0" err="1" smtClean="0"/>
              <a:t>grael</a:t>
            </a:r>
            <a:r>
              <a:rPr lang="es-ES" dirty="0" smtClean="0"/>
              <a:t>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585543"/>
            <a:ext cx="8912223" cy="2410724"/>
          </a:xfrm>
        </p:spPr>
        <p:txBody>
          <a:bodyPr anchor="ctr">
            <a:noAutofit/>
          </a:bodyPr>
          <a:lstStyle>
            <a:lvl1pPr algn="ctr">
              <a:defRPr sz="5400" b="1" baseline="0">
                <a:effectLst/>
                <a:latin typeface="+mj-lt"/>
              </a:defRPr>
            </a:lvl1pPr>
          </a:lstStyle>
          <a:p>
            <a:r>
              <a:rPr lang="es-ES" dirty="0" smtClean="0"/>
              <a:t>3º CICLO DE JURISPRUDENCIA 2022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37"/>
          <a:stretch/>
        </p:blipFill>
        <p:spPr>
          <a:xfrm>
            <a:off x="4049011" y="525271"/>
            <a:ext cx="2244203" cy="983627"/>
          </a:xfrm>
          <a:prstGeom prst="rect">
            <a:avLst/>
          </a:prstGeom>
        </p:spPr>
      </p:pic>
      <p:sp>
        <p:nvSpPr>
          <p:cNvPr id="38" name="Date Placeholder 3"/>
          <p:cNvSpPr>
            <a:spLocks noGrp="1"/>
          </p:cNvSpPr>
          <p:nvPr>
            <p:ph type="dt" sz="half" idx="10"/>
          </p:nvPr>
        </p:nvSpPr>
        <p:spPr>
          <a:xfrm>
            <a:off x="10510999" y="6630355"/>
            <a:ext cx="872657" cy="143315"/>
          </a:xfrm>
        </p:spPr>
        <p:txBody>
          <a:bodyPr/>
          <a:lstStyle/>
          <a:p>
            <a:fld id="{A1FAC98B-F9D1-42FC-951D-CE59A5483D03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90219" y="6630355"/>
            <a:ext cx="420805" cy="14331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ángulo 3"/>
          <p:cNvSpPr/>
          <p:nvPr userDrawn="1"/>
        </p:nvSpPr>
        <p:spPr>
          <a:xfrm>
            <a:off x="9285884" y="583271"/>
            <a:ext cx="2450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 smtClean="0"/>
              <a:t>Centro Argentino</a:t>
            </a:r>
          </a:p>
          <a:p>
            <a:r>
              <a:rPr lang="es-ES" sz="1600" b="1" dirty="0" smtClean="0"/>
              <a:t>de Estudios</a:t>
            </a:r>
          </a:p>
          <a:p>
            <a:r>
              <a:rPr lang="es-ES" sz="1600" b="1" dirty="0" smtClean="0"/>
              <a:t>en lo Penal Tributario</a:t>
            </a:r>
            <a:endParaRPr lang="es-AR" sz="1600" b="1" dirty="0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5578" y="424964"/>
            <a:ext cx="1294689" cy="11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93F8-6BDD-4BFD-9D2C-F0482DAFCDE0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10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DBD02-A27B-4AC6-94BC-1E47D472EEB2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91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D6C7F-0BE3-4CD4-88ED-E322D6C67F54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0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26265-E0E8-442D-B804-760D26508E35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778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457200">
              <a:buClrTx/>
              <a:buFontTx/>
              <a:buNone/>
            </a:pPr>
            <a:r>
              <a:rPr lang="en-US" sz="8000" kern="1200" dirty="0">
                <a:solidFill>
                  <a:prstClr val="black"/>
                </a:solidFill>
                <a:effectLst/>
                <a:latin typeface="Century Gothic" panose="020F0302020204030204"/>
                <a:ea typeface="+mn-ea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13CF0-C517-4497-BAA2-E7DC2CA62196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2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E791-1387-4603-9E46-F48B76EED372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331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3138-35A6-4A1C-877C-838058081E2F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9410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4E36A-62C1-4CB4-A9D9-F81578B1A34D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9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9F40-CFFD-41AD-AC7D-F8C78F17BCCF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45289" y="649287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86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B9C86-879B-4F3B-A544-33DE975A5143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2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0B56-1CB4-4D4E-80AF-33AFFE1EE56D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68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609F9-C74E-48D7-BD06-B66A7FDA7C41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2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C1F0D7-1C18-4E56-8DBB-40A86F2BDA50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0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4F23B-7224-496E-9A65-0D5FC13AA0A0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29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2185-79DA-4A15-B943-C5F29B44C3D0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CEC68-A972-4224-9F0E-BD4D97B834FC}" type="datetime1">
              <a:rPr lang="en-US" smtClean="0">
                <a:solidFill>
                  <a:prstClr val="black"/>
                </a:solidFill>
              </a:rPr>
              <a:t>11/7/2023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80280" y="6441739"/>
            <a:ext cx="7084177" cy="331932"/>
          </a:xfrm>
          <a:prstGeom prst="rect">
            <a:avLst/>
          </a:prstGeom>
        </p:spPr>
        <p:txBody>
          <a:bodyPr/>
          <a:lstStyle/>
          <a:p>
            <a:pPr defTabSz="457200">
              <a:buClrTx/>
              <a:buFontTx/>
              <a:buNone/>
            </a:pPr>
            <a:endParaRPr lang="en-US" sz="1800" kern="1200" dirty="0">
              <a:solidFill>
                <a:prstClr val="black"/>
              </a:solidFill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/>
                </a:solidFill>
              </a:rPr>
              <a:pPr/>
              <a:t>‹Nº›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6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5656" y="0"/>
            <a:ext cx="1790877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CB64A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0414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1862667"/>
            <a:ext cx="10018713" cy="44929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0657" y="6441739"/>
            <a:ext cx="11430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83CE6E8C-204E-4C22-9FAA-31746BB034E7}" type="datetime1">
              <a:rPr lang="en-US" kern="1200" smtClean="0">
                <a:solidFill>
                  <a:prstClr val="black"/>
                </a:solidFill>
                <a:ea typeface="+mn-ea"/>
                <a:cs typeface="+mn-cs"/>
              </a:rPr>
              <a:t>11/7/2023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9857" y="6441739"/>
            <a:ext cx="551167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457200">
              <a:buClrTx/>
              <a:buFontTx/>
              <a:buNone/>
            </a:pPr>
            <a:fld id="{D57F1E4F-1CFF-5643-939E-217C01CDF565}" type="slidenum">
              <a:rPr lang="en-US" kern="1200" dirty="0">
                <a:solidFill>
                  <a:prstClr val="black"/>
                </a:solidFill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‹Nº›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87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6201625" y="4928774"/>
            <a:ext cx="5228970" cy="1671203"/>
          </a:xfrm>
          <a:noFill/>
          <a:ln>
            <a:noFill/>
          </a:ln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s-ES" sz="24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Graciela N. Manonellas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manonellas@bnc.com.ar</a:t>
            </a:r>
          </a:p>
          <a:p>
            <a:pPr>
              <a:spcBef>
                <a:spcPct val="0"/>
              </a:spcBef>
            </a:pPr>
            <a:r>
              <a:rPr lang="es-ES" sz="20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8/11/23</a:t>
            </a:r>
            <a:endParaRPr lang="es-AR" sz="20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065006" y="2154726"/>
            <a:ext cx="7514376" cy="2176520"/>
          </a:xfrm>
          <a:solidFill>
            <a:schemeClr val="bg1"/>
          </a:solidFill>
          <a:ln>
            <a:solidFill>
              <a:srgbClr val="FFC000"/>
            </a:solidFill>
          </a:ln>
        </p:spPr>
        <p:txBody>
          <a:bodyPr/>
          <a:lstStyle/>
          <a:p>
            <a:r>
              <a:rPr lang="es-ES" sz="4800" dirty="0" smtClean="0"/>
              <a:t>8º CICLO DE </a:t>
            </a:r>
            <a:br>
              <a:rPr lang="es-ES" sz="4800" dirty="0" smtClean="0"/>
            </a:br>
            <a:r>
              <a:rPr lang="es-ES" sz="4800" dirty="0" smtClean="0"/>
              <a:t>JURISPRUDENCIA 2023</a:t>
            </a:r>
            <a:endParaRPr lang="es-AR" sz="4800" dirty="0"/>
          </a:p>
        </p:txBody>
      </p:sp>
    </p:spTree>
    <p:extLst>
      <p:ext uri="{BB962C8B-B14F-4D97-AF65-F5344CB8AC3E}">
        <p14:creationId xmlns:p14="http://schemas.microsoft.com/office/powerpoint/2010/main" val="31876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93822" y="292794"/>
            <a:ext cx="10601608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/>
              <a:t>​Argumentó que el </a:t>
            </a:r>
            <a:r>
              <a:rPr lang="es-ES" sz="2200" b="1" dirty="0"/>
              <a:t>organismo no había acordado con los </a:t>
            </a:r>
            <a:r>
              <a:rPr lang="es-ES" sz="2200" b="1" dirty="0" smtClean="0"/>
              <a:t>imputados, </a:t>
            </a:r>
            <a:r>
              <a:rPr lang="es-ES" sz="2200" b="1" dirty="0"/>
              <a:t>que el pago efectuado</a:t>
            </a:r>
            <a:r>
              <a:rPr lang="es-ES" sz="2200" dirty="0"/>
              <a:t> por ellos </a:t>
            </a:r>
            <a:r>
              <a:rPr lang="es-ES" sz="2200" dirty="0" smtClean="0"/>
              <a:t>(o </a:t>
            </a:r>
            <a:r>
              <a:rPr lang="es-ES" sz="2200" dirty="0"/>
              <a:t>por el responsable </a:t>
            </a:r>
            <a:r>
              <a:rPr lang="es-ES" sz="2200" dirty="0" smtClean="0"/>
              <a:t>solidario) </a:t>
            </a:r>
            <a:r>
              <a:rPr lang="es-ES" sz="2200" b="1" dirty="0" smtClean="0"/>
              <a:t>importe </a:t>
            </a:r>
            <a:r>
              <a:rPr lang="es-ES" sz="2200" b="1" dirty="0"/>
              <a:t>una reparación del </a:t>
            </a:r>
            <a:r>
              <a:rPr lang="es-ES" sz="2200" b="1" dirty="0" smtClean="0"/>
              <a:t>daño </a:t>
            </a:r>
            <a:r>
              <a:rPr lang="es-ES" sz="2200" b="1" dirty="0"/>
              <a:t>por los hechos bajo investigación</a:t>
            </a:r>
            <a:r>
              <a:rPr lang="es-ES" sz="22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200" dirty="0" smtClean="0"/>
              <a:t>Adujo </a:t>
            </a:r>
            <a:r>
              <a:rPr lang="es-ES" sz="2200" dirty="0"/>
              <a:t>que si bien la responsable solidaria</a:t>
            </a:r>
            <a:r>
              <a:rPr lang="es-ES" sz="2200" b="1" dirty="0"/>
              <a:t> </a:t>
            </a:r>
            <a:r>
              <a:rPr lang="es-ES" sz="2200" b="1" dirty="0" smtClean="0"/>
              <a:t>RAGHSA </a:t>
            </a:r>
            <a:r>
              <a:rPr lang="es-ES" sz="2200" b="1" dirty="0"/>
              <a:t>incluyó parte de la deuda en un </a:t>
            </a:r>
            <a:r>
              <a:rPr lang="es-ES" sz="2200" b="1" dirty="0" smtClean="0"/>
              <a:t>Plan </a:t>
            </a:r>
            <a:r>
              <a:rPr lang="es-ES" sz="2200" b="1" dirty="0"/>
              <a:t>de </a:t>
            </a:r>
            <a:r>
              <a:rPr lang="es-ES" sz="2200" b="1" dirty="0" smtClean="0"/>
              <a:t>Facilidades </a:t>
            </a:r>
            <a:r>
              <a:rPr lang="es-ES" sz="2200" b="1" dirty="0"/>
              <a:t>de </a:t>
            </a:r>
            <a:r>
              <a:rPr lang="es-ES" sz="2200" b="1" dirty="0" smtClean="0"/>
              <a:t>Pago </a:t>
            </a:r>
            <a:r>
              <a:rPr lang="es-ES" sz="2200" b="1" dirty="0"/>
              <a:t>que se encontraba </a:t>
            </a:r>
            <a:r>
              <a:rPr lang="es-ES" sz="2200" b="1" dirty="0" smtClean="0"/>
              <a:t>vigente, </a:t>
            </a:r>
            <a:r>
              <a:rPr lang="es-ES" sz="2200" b="1" dirty="0"/>
              <a:t>no se llevó a cabo en los términos y condiciones que prevé la ley</a:t>
            </a:r>
            <a:r>
              <a:rPr lang="es-ES" sz="2200" dirty="0"/>
              <a:t> para que opere la causal de suspensión y/o extinción de la acción penal en cabeza de los </a:t>
            </a:r>
            <a:r>
              <a:rPr lang="es-ES" sz="2200" dirty="0" smtClean="0"/>
              <a:t>imputados. Siendo </a:t>
            </a:r>
            <a:r>
              <a:rPr lang="es-ES" sz="2200" dirty="0"/>
              <a:t>que el bien jurídico protegido </a:t>
            </a:r>
            <a:r>
              <a:rPr lang="es-ES" sz="2200" dirty="0" smtClean="0"/>
              <a:t>es </a:t>
            </a:r>
            <a:r>
              <a:rPr lang="es-ES" sz="2200" b="1" dirty="0"/>
              <a:t>la seguridad </a:t>
            </a:r>
            <a:r>
              <a:rPr lang="es-ES" sz="2200" b="1" dirty="0" smtClean="0"/>
              <a:t>social que </a:t>
            </a:r>
            <a:r>
              <a:rPr lang="es-ES" sz="2200" b="1" dirty="0"/>
              <a:t>tiene </a:t>
            </a:r>
            <a:r>
              <a:rPr lang="es-ES" sz="2200" b="1" dirty="0" smtClean="0"/>
              <a:t>un carácter supra individual</a:t>
            </a:r>
            <a:r>
              <a:rPr lang="es-ES" sz="2200" dirty="0" smtClean="0"/>
              <a:t>, </a:t>
            </a:r>
            <a:r>
              <a:rPr lang="es-ES" sz="2200" dirty="0"/>
              <a:t>de modo que si se considerara </a:t>
            </a:r>
            <a:r>
              <a:rPr lang="es-ES" sz="2200" dirty="0" smtClean="0"/>
              <a:t>-como </a:t>
            </a:r>
            <a:r>
              <a:rPr lang="es-ES" sz="2200" dirty="0"/>
              <a:t>lo hizo el a </a:t>
            </a:r>
            <a:r>
              <a:rPr lang="es-ES" sz="2200" dirty="0" smtClean="0"/>
              <a:t>quo- “…que </a:t>
            </a:r>
            <a:r>
              <a:rPr lang="es-ES" sz="2200" dirty="0"/>
              <a:t>el bien jurídico protegido se repara con el pago de lo </a:t>
            </a:r>
            <a:r>
              <a:rPr lang="es-ES" sz="2200" dirty="0" smtClean="0"/>
              <a:t>adeudado, ello </a:t>
            </a:r>
            <a:r>
              <a:rPr lang="es-ES" sz="2200" dirty="0"/>
              <a:t>nos llevaría necesariamente a </a:t>
            </a:r>
            <a:r>
              <a:rPr lang="es-ES" sz="2200" b="1" dirty="0"/>
              <a:t>cuestionarnos la constitucionalidad de la </a:t>
            </a:r>
            <a:r>
              <a:rPr lang="es-ES" sz="2200" b="1" dirty="0" smtClean="0"/>
              <a:t>Ley Penal Tributaria, </a:t>
            </a:r>
            <a:r>
              <a:rPr lang="es-ES" sz="2200" b="1" dirty="0"/>
              <a:t>ya que lo que se estaría penando es la deuda </a:t>
            </a:r>
            <a:r>
              <a:rPr lang="es-ES" sz="2200" b="1" dirty="0" smtClean="0"/>
              <a:t>misma”.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200" b="1" dirty="0"/>
              <a:t>El primer voto correspondió al </a:t>
            </a:r>
            <a:r>
              <a:rPr lang="es-ES" sz="2200" b="1" dirty="0" smtClean="0"/>
              <a:t>Dr. </a:t>
            </a:r>
            <a:r>
              <a:rPr lang="es-ES" sz="2200" b="1" dirty="0"/>
              <a:t>Daniel Antonio </a:t>
            </a:r>
            <a:r>
              <a:rPr lang="es-ES" sz="2200" b="1" dirty="0" err="1" smtClean="0"/>
              <a:t>Petrone</a:t>
            </a:r>
            <a:r>
              <a:rPr lang="es-ES" sz="2200" b="1" dirty="0" smtClean="0"/>
              <a:t>,</a:t>
            </a:r>
            <a:r>
              <a:rPr lang="es-ES" sz="2200" dirty="0" smtClean="0"/>
              <a:t> </a:t>
            </a:r>
            <a:r>
              <a:rPr lang="es-ES" sz="2200" dirty="0"/>
              <a:t>quien consideró que </a:t>
            </a:r>
            <a:r>
              <a:rPr lang="es-ES" sz="2200" b="1" dirty="0"/>
              <a:t>el recurso iba a tener favorable acogida</a:t>
            </a:r>
            <a:r>
              <a:rPr lang="es-ES" sz="2200" dirty="0"/>
              <a:t> por considerar que no correspondía apartar a la querella </a:t>
            </a:r>
            <a:r>
              <a:rPr lang="es-ES" sz="2200" b="1" dirty="0"/>
              <a:t>cuando en el caso no se verifiquen</a:t>
            </a:r>
            <a:r>
              <a:rPr lang="es-ES" sz="2200" dirty="0"/>
              <a:t> </a:t>
            </a:r>
            <a:r>
              <a:rPr lang="es-ES" sz="2200" dirty="0" smtClean="0"/>
              <a:t>algunas </a:t>
            </a:r>
            <a:r>
              <a:rPr lang="es-ES" sz="2200" dirty="0"/>
              <a:t>de las circunstancias contempladas por el ordenamiento ritual para proceder de esa manera.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84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48550" y="700150"/>
            <a:ext cx="10601609" cy="594966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El pago parcial no llega a refutar suficientemente la calidad de </a:t>
            </a:r>
            <a:r>
              <a:rPr lang="es-ES" sz="2400" b="1" dirty="0" smtClean="0"/>
              <a:t>“particularmente ofendido”</a:t>
            </a:r>
            <a:r>
              <a:rPr lang="es-ES" sz="2400" dirty="0" smtClean="0"/>
              <a:t> </a:t>
            </a:r>
            <a:r>
              <a:rPr lang="es-ES" sz="2400" dirty="0"/>
              <a:t>que se le hubiera reconocido a la </a:t>
            </a:r>
            <a:r>
              <a:rPr lang="es-ES" sz="2400" dirty="0" smtClean="0"/>
              <a:t>AFIP en </a:t>
            </a:r>
            <a:r>
              <a:rPr lang="es-ES" sz="2400" dirty="0"/>
              <a:t>los términos del </a:t>
            </a:r>
            <a:r>
              <a:rPr lang="es-ES" sz="2400" dirty="0" smtClean="0"/>
              <a:t>art. </a:t>
            </a:r>
            <a:r>
              <a:rPr lang="es-ES" sz="2400" dirty="0"/>
              <a:t>82 del </a:t>
            </a:r>
            <a:r>
              <a:rPr lang="es-ES" sz="2400" dirty="0" smtClean="0"/>
              <a:t>C.P.P.N. </a:t>
            </a:r>
            <a:r>
              <a:rPr lang="es-ES" sz="2400" dirty="0"/>
              <a:t>En base a ello </a:t>
            </a:r>
            <a:r>
              <a:rPr lang="es-ES" sz="2400" b="1" dirty="0"/>
              <a:t>propuso dejar sin efecto el apartamiento de dicha parte en su rol de querellante</a:t>
            </a:r>
            <a:r>
              <a:rPr lang="es-ES" sz="24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El segundo voto correspondió al </a:t>
            </a:r>
            <a:r>
              <a:rPr lang="es-ES" sz="2400" b="1" dirty="0" smtClean="0"/>
              <a:t>Dr. </a:t>
            </a:r>
            <a:r>
              <a:rPr lang="es-ES" sz="2400" b="1" dirty="0"/>
              <a:t>Mariano </a:t>
            </a:r>
            <a:r>
              <a:rPr lang="es-ES" sz="2400" b="1" dirty="0" smtClean="0"/>
              <a:t>Hernán </a:t>
            </a:r>
            <a:r>
              <a:rPr lang="es-ES" sz="2400" b="1" dirty="0" err="1" smtClean="0"/>
              <a:t>Borinsky</a:t>
            </a:r>
            <a:r>
              <a:rPr lang="es-ES" sz="2400" dirty="0"/>
              <a:t> </a:t>
            </a:r>
            <a:r>
              <a:rPr lang="es-ES" sz="2400" dirty="0" smtClean="0"/>
              <a:t>quien señaló </a:t>
            </a:r>
            <a:r>
              <a:rPr lang="es-ES" sz="2400" dirty="0"/>
              <a:t>que </a:t>
            </a:r>
            <a:r>
              <a:rPr lang="es-ES" sz="2400" dirty="0" smtClean="0"/>
              <a:t>aquél </a:t>
            </a:r>
            <a:r>
              <a:rPr lang="es-ES" sz="2400" dirty="0"/>
              <a:t>a quien </a:t>
            </a:r>
            <a:r>
              <a:rPr lang="es-ES" sz="2400" b="1" dirty="0"/>
              <a:t>se </a:t>
            </a:r>
            <a:r>
              <a:rPr lang="es-ES" sz="2400" b="1" dirty="0" smtClean="0"/>
              <a:t>le </a:t>
            </a:r>
            <a:r>
              <a:rPr lang="es-ES" sz="2400" b="1" dirty="0"/>
              <a:t>reconoce personería</a:t>
            </a:r>
            <a:r>
              <a:rPr lang="es-ES" sz="2400" dirty="0"/>
              <a:t> para actuar en juicio en defensa de sus derechos </a:t>
            </a:r>
            <a:r>
              <a:rPr lang="es-ES" sz="2400" dirty="0" smtClean="0"/>
              <a:t>está amparado </a:t>
            </a:r>
            <a:r>
              <a:rPr lang="es-ES" sz="2400" dirty="0"/>
              <a:t>por la </a:t>
            </a:r>
            <a:r>
              <a:rPr lang="es-ES" sz="2400" b="1" dirty="0"/>
              <a:t>garantía del debido proceso legal</a:t>
            </a:r>
            <a:r>
              <a:rPr lang="es-ES" sz="2400" dirty="0"/>
              <a:t> consagrada en el </a:t>
            </a:r>
            <a:r>
              <a:rPr lang="es-ES" sz="2400" dirty="0" smtClean="0"/>
              <a:t>art. </a:t>
            </a:r>
            <a:r>
              <a:rPr lang="es-ES" sz="2400" dirty="0"/>
              <a:t>18 de la </a:t>
            </a:r>
            <a:r>
              <a:rPr lang="es-ES" sz="2400" dirty="0" smtClean="0"/>
              <a:t>C.N., </a:t>
            </a:r>
            <a:r>
              <a:rPr lang="es-ES" sz="2400" dirty="0"/>
              <a:t>sea que </a:t>
            </a:r>
            <a:r>
              <a:rPr lang="es-ES" sz="2400" dirty="0" smtClean="0"/>
              <a:t>actué </a:t>
            </a:r>
            <a:r>
              <a:rPr lang="es-ES" sz="2400" b="1" dirty="0"/>
              <a:t>como acusador o </a:t>
            </a:r>
            <a:r>
              <a:rPr lang="es-ES" sz="2400" b="1" dirty="0" smtClean="0"/>
              <a:t>acusado</a:t>
            </a:r>
            <a:r>
              <a:rPr lang="es-ES" sz="2400" dirty="0" smtClean="0"/>
              <a:t>”. (C.S.J.N., Fallos 268: 266, </a:t>
            </a:r>
            <a:r>
              <a:rPr lang="es-ES" sz="2400" dirty="0"/>
              <a:t>entre </a:t>
            </a:r>
            <a:r>
              <a:rPr lang="es-ES" sz="2400" dirty="0" smtClean="0"/>
              <a:t>otros).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El Estado </a:t>
            </a:r>
            <a:r>
              <a:rPr lang="es-ES" sz="2400" b="1" dirty="0"/>
              <a:t>es el </a:t>
            </a:r>
            <a:r>
              <a:rPr lang="es-ES" sz="2400" b="1" dirty="0" smtClean="0"/>
              <a:t>“particular ofendido”</a:t>
            </a:r>
            <a:r>
              <a:rPr lang="es-ES" sz="2400" dirty="0" smtClean="0"/>
              <a:t> </a:t>
            </a:r>
            <a:r>
              <a:rPr lang="es-ES" sz="2400" dirty="0"/>
              <a:t>por las conductas </a:t>
            </a:r>
            <a:r>
              <a:rPr lang="es-ES" sz="2400" dirty="0" smtClean="0"/>
              <a:t>realizadas, </a:t>
            </a:r>
            <a:r>
              <a:rPr lang="es-ES" sz="2400" dirty="0"/>
              <a:t>en tanto es el titular de la </a:t>
            </a:r>
            <a:r>
              <a:rPr lang="es-ES" sz="2400" dirty="0" smtClean="0"/>
              <a:t>Hacienda </a:t>
            </a:r>
            <a:r>
              <a:rPr lang="es-ES" sz="2400" dirty="0"/>
              <a:t>P</a:t>
            </a:r>
            <a:r>
              <a:rPr lang="es-ES" sz="2400" dirty="0" smtClean="0"/>
              <a:t>ública.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/>
              <a:t>El bien jurídico protegido en el </a:t>
            </a:r>
            <a:r>
              <a:rPr lang="es-ES" sz="2400" dirty="0" smtClean="0"/>
              <a:t>Régimen Penal Tributario </a:t>
            </a:r>
            <a:r>
              <a:rPr lang="es-ES" sz="2400" dirty="0"/>
              <a:t>es la </a:t>
            </a:r>
            <a:r>
              <a:rPr lang="es-ES" sz="2400" b="1" dirty="0" smtClean="0"/>
              <a:t>Hacienda Pública</a:t>
            </a:r>
            <a:r>
              <a:rPr lang="es-ES" sz="2400" dirty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802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46011" y="523657"/>
            <a:ext cx="10474861" cy="59692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​</a:t>
            </a:r>
            <a:r>
              <a:rPr lang="es-ES" sz="2400" b="1" dirty="0" smtClean="0"/>
              <a:t>No </a:t>
            </a:r>
            <a:r>
              <a:rPr lang="es-ES" sz="2400" b="1" dirty="0"/>
              <a:t>se trata de un exclusivo propósito de </a:t>
            </a:r>
            <a:r>
              <a:rPr lang="es-ES" sz="2400" b="1" dirty="0" smtClean="0"/>
              <a:t>recaudación</a:t>
            </a:r>
            <a:r>
              <a:rPr lang="es-ES" sz="2400" dirty="0" smtClean="0"/>
              <a:t>, </a:t>
            </a:r>
            <a:r>
              <a:rPr lang="es-ES" sz="2400" dirty="0"/>
              <a:t>sino que se orienta a una meta de significativo </a:t>
            </a:r>
            <a:r>
              <a:rPr lang="es-ES" sz="2400" b="1" dirty="0"/>
              <a:t>contenido social </a:t>
            </a:r>
            <a:r>
              <a:rPr lang="es-ES" sz="2400" dirty="0"/>
              <a:t>cuya directriz es la </a:t>
            </a:r>
            <a:r>
              <a:rPr lang="es-ES" sz="2400" b="1" dirty="0"/>
              <a:t>sujeción a las leyes </a:t>
            </a:r>
            <a:r>
              <a:rPr lang="es-ES" sz="2400" b="1" dirty="0" smtClean="0"/>
              <a:t>fiscales</a:t>
            </a:r>
            <a:r>
              <a:rPr lang="es-ES" sz="2400" dirty="0" smtClean="0"/>
              <a:t>, </a:t>
            </a:r>
            <a:r>
              <a:rPr lang="es-ES" sz="2400" dirty="0"/>
              <a:t>como medio para que </a:t>
            </a:r>
            <a:r>
              <a:rPr lang="es-ES" sz="2400" b="1" dirty="0"/>
              <a:t>el </a:t>
            </a:r>
            <a:r>
              <a:rPr lang="es-ES" sz="2400" b="1" dirty="0" smtClean="0"/>
              <a:t>Estado </a:t>
            </a:r>
            <a:r>
              <a:rPr lang="es-ES" sz="2400" b="1" dirty="0"/>
              <a:t>pueda cumplir sus fines de bien común</a:t>
            </a:r>
            <a:r>
              <a:rPr lang="es-ES" sz="2400" dirty="0"/>
              <a:t> </a:t>
            </a:r>
            <a:r>
              <a:rPr lang="es-ES" sz="2400" dirty="0" smtClean="0"/>
              <a:t>(conf. </a:t>
            </a:r>
            <a:r>
              <a:rPr lang="es-ES" sz="2400" dirty="0" err="1" smtClean="0"/>
              <a:t>Borinsky</a:t>
            </a:r>
            <a:r>
              <a:rPr lang="es-ES" sz="2400" dirty="0" smtClean="0"/>
              <a:t>, </a:t>
            </a:r>
            <a:r>
              <a:rPr lang="es-ES" sz="2400" dirty="0"/>
              <a:t>Mariano </a:t>
            </a:r>
            <a:r>
              <a:rPr lang="es-ES" sz="2400" dirty="0" smtClean="0"/>
              <a:t>Hernán; Título III, “Bien </a:t>
            </a:r>
            <a:r>
              <a:rPr lang="es-ES" sz="2400" dirty="0"/>
              <a:t>jurídico protegido y coerción </a:t>
            </a:r>
            <a:r>
              <a:rPr lang="es-ES" sz="2400" dirty="0" smtClean="0"/>
              <a:t>penal”, Ed. </a:t>
            </a:r>
            <a:r>
              <a:rPr lang="es-ES" sz="2400" dirty="0" err="1" smtClean="0"/>
              <a:t>Didot</a:t>
            </a:r>
            <a:r>
              <a:rPr lang="es-ES" sz="2400" dirty="0" smtClean="0"/>
              <a:t>, Bs. As., 2013, pág. 234).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El </a:t>
            </a:r>
            <a:r>
              <a:rPr lang="es-ES" sz="2400" b="1" dirty="0"/>
              <a:t>plan de pagos no desarticula la calidad de </a:t>
            </a:r>
            <a:r>
              <a:rPr lang="es-ES" sz="2400" b="1" dirty="0" smtClean="0"/>
              <a:t>“particularmente ofendido”</a:t>
            </a:r>
            <a:r>
              <a:rPr lang="es-ES" sz="2400" dirty="0" smtClean="0"/>
              <a:t> </a:t>
            </a:r>
            <a:r>
              <a:rPr lang="es-ES" sz="2400" dirty="0"/>
              <a:t>que la </a:t>
            </a:r>
            <a:r>
              <a:rPr lang="es-ES" sz="2400" dirty="0" smtClean="0"/>
              <a:t>AFIP </a:t>
            </a:r>
            <a:r>
              <a:rPr lang="es-ES" sz="2400" dirty="0"/>
              <a:t>reviste. La </a:t>
            </a:r>
            <a:r>
              <a:rPr lang="es-ES" sz="2400" dirty="0" smtClean="0"/>
              <a:t>AFIP continúa </a:t>
            </a:r>
            <a:r>
              <a:rPr lang="es-ES" sz="2400" dirty="0"/>
              <a:t>siendo titular del derecho a ser tenido por parte </a:t>
            </a:r>
            <a:r>
              <a:rPr lang="es-ES" sz="2400" dirty="0" smtClean="0"/>
              <a:t>querellante.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La </a:t>
            </a:r>
            <a:r>
              <a:rPr lang="es-ES" sz="2400" b="1" dirty="0"/>
              <a:t>resolución recurrida ha interpretado</a:t>
            </a:r>
            <a:r>
              <a:rPr lang="es-ES" sz="2400" dirty="0"/>
              <a:t> que el ordenamiento civil prevé como consecuencia jurídica la </a:t>
            </a:r>
            <a:r>
              <a:rPr lang="es-ES" sz="2400" b="1" dirty="0"/>
              <a:t>renuncia de la acción penal cuando exista un acuerdo</a:t>
            </a:r>
            <a:r>
              <a:rPr lang="es-ES" sz="2400" dirty="0"/>
              <a:t> sobre el resarcimiento del </a:t>
            </a:r>
            <a:r>
              <a:rPr lang="es-ES" sz="2400" dirty="0" smtClean="0"/>
              <a:t>daño, </a:t>
            </a:r>
            <a:r>
              <a:rPr lang="es-ES" sz="2400" dirty="0"/>
              <a:t>invocando para ello </a:t>
            </a:r>
            <a:r>
              <a:rPr lang="es-ES" sz="2400" b="1" dirty="0"/>
              <a:t>el artículo 1720 del </a:t>
            </a:r>
            <a:r>
              <a:rPr lang="es-ES" sz="2400" b="1" dirty="0" err="1" smtClean="0"/>
              <a:t>CCyCN</a:t>
            </a:r>
            <a:r>
              <a:rPr lang="es-ES" sz="2400" b="1" dirty="0" smtClean="0"/>
              <a:t>, </a:t>
            </a:r>
            <a:r>
              <a:rPr lang="es-ES" sz="2400" b="1" dirty="0"/>
              <a:t>cuya letra nada estipula al respecto</a:t>
            </a:r>
            <a:r>
              <a:rPr lang="es-ES" sz="2400" dirty="0"/>
              <a:t>. Por </a:t>
            </a:r>
            <a:r>
              <a:rPr lang="es-ES" sz="2400" dirty="0" smtClean="0"/>
              <a:t>ello, </a:t>
            </a:r>
            <a:r>
              <a:rPr lang="es-ES" sz="2400" dirty="0"/>
              <a:t>los argumentos dados carecen de fundamentación.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87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93822" y="1176950"/>
            <a:ext cx="10601608" cy="559658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/>
              <a:t>La simple alusión al artículo 1097 del antiguo </a:t>
            </a:r>
            <a:r>
              <a:rPr lang="es-ES" sz="2400" b="1" dirty="0" smtClean="0"/>
              <a:t>Código Civil, </a:t>
            </a:r>
            <a:r>
              <a:rPr lang="es-ES" sz="2400" b="1" dirty="0"/>
              <a:t>actualmente </a:t>
            </a:r>
            <a:r>
              <a:rPr lang="es-ES" sz="2400" b="1" dirty="0" smtClean="0"/>
              <a:t>derogado, </a:t>
            </a:r>
            <a:r>
              <a:rPr lang="es-ES" sz="2400" b="1" dirty="0"/>
              <a:t>no basta para suplir la deficiencia de fundamentación señalada</a:t>
            </a:r>
            <a:r>
              <a:rPr lang="es-ES" sz="2400" b="1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Además, </a:t>
            </a:r>
            <a:r>
              <a:rPr lang="es-ES" sz="2400" dirty="0"/>
              <a:t>si bien el </a:t>
            </a:r>
            <a:r>
              <a:rPr lang="es-ES" sz="2400" b="1" dirty="0" smtClean="0"/>
              <a:t>art. </a:t>
            </a:r>
            <a:r>
              <a:rPr lang="es-ES" sz="2400" b="1" dirty="0"/>
              <a:t>59 </a:t>
            </a:r>
            <a:r>
              <a:rPr lang="es-ES" sz="2400" b="1" dirty="0" smtClean="0"/>
              <a:t>inc. </a:t>
            </a:r>
            <a:r>
              <a:rPr lang="es-ES" sz="2400" b="1" dirty="0"/>
              <a:t>6 del </a:t>
            </a:r>
            <a:r>
              <a:rPr lang="es-ES" sz="2400" b="1" dirty="0" smtClean="0"/>
              <a:t>C.P. </a:t>
            </a:r>
            <a:r>
              <a:rPr lang="es-ES" sz="2400" b="1" dirty="0"/>
              <a:t>prevé la conciliación o reparación integral del </a:t>
            </a:r>
            <a:r>
              <a:rPr lang="es-ES" sz="2400" b="1" dirty="0" smtClean="0"/>
              <a:t>perjuicio</a:t>
            </a:r>
            <a:r>
              <a:rPr lang="es-ES" sz="2400" dirty="0" smtClean="0"/>
              <a:t>, </a:t>
            </a:r>
            <a:r>
              <a:rPr lang="es-ES" sz="2400" dirty="0"/>
              <a:t>de ello </a:t>
            </a:r>
            <a:r>
              <a:rPr lang="es-ES" sz="2400" b="1" dirty="0"/>
              <a:t>no se deriva </a:t>
            </a:r>
            <a:r>
              <a:rPr lang="es-ES" sz="2400" dirty="0"/>
              <a:t>que el pago en materia de aportes de la seguridad social </a:t>
            </a:r>
            <a:r>
              <a:rPr lang="es-ES" sz="2400" b="1" dirty="0"/>
              <a:t>implique el cese de </a:t>
            </a:r>
            <a:r>
              <a:rPr lang="es-ES" sz="2400" b="1" dirty="0" smtClean="0"/>
              <a:t>“toda ofensa”</a:t>
            </a:r>
            <a:r>
              <a:rPr lang="es-ES" sz="2400" dirty="0" smtClean="0"/>
              <a:t>, </a:t>
            </a:r>
            <a:r>
              <a:rPr lang="es-ES" sz="2400" dirty="0"/>
              <a:t>de quien se presentara como querellante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En </a:t>
            </a:r>
            <a:r>
              <a:rPr lang="es-ES" sz="2400" dirty="0"/>
              <a:t>base a ello consideró que en autos se configuró un supuesto de </a:t>
            </a:r>
            <a:r>
              <a:rPr lang="es-ES" sz="2400" b="1" dirty="0"/>
              <a:t>arbitrariedad de </a:t>
            </a:r>
            <a:r>
              <a:rPr lang="es-ES" sz="2400" b="1" dirty="0" smtClean="0"/>
              <a:t>sentencia</a:t>
            </a:r>
            <a:r>
              <a:rPr lang="es-ES" sz="2400" dirty="0" smtClean="0"/>
              <a:t>, </a:t>
            </a:r>
            <a:r>
              <a:rPr lang="es-ES" sz="2400" dirty="0"/>
              <a:t>por ello no puede ser considerada como acto jurisdiccional válido.</a:t>
            </a:r>
            <a:endParaRPr lang="es-ES" sz="2400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u="sng" dirty="0"/>
              <a:t>Por </a:t>
            </a:r>
            <a:r>
              <a:rPr lang="es-ES" sz="2400" u="sng" dirty="0" smtClean="0"/>
              <a:t>ello </a:t>
            </a:r>
            <a:r>
              <a:rPr lang="es-ES" sz="2400" u="sng" dirty="0"/>
              <a:t>se resolvió</a:t>
            </a:r>
            <a:r>
              <a:rPr lang="es-ES" sz="2400" dirty="0"/>
              <a:t>: </a:t>
            </a:r>
            <a:r>
              <a:rPr lang="es-ES" sz="2400" dirty="0" smtClean="0"/>
              <a:t>Hacer </a:t>
            </a:r>
            <a:r>
              <a:rPr lang="es-ES" sz="2400" dirty="0"/>
              <a:t>lugar al recurso de casación articulado por la </a:t>
            </a:r>
            <a:r>
              <a:rPr lang="es-ES" sz="2400" dirty="0" smtClean="0"/>
              <a:t>AFIP </a:t>
            </a:r>
            <a:r>
              <a:rPr lang="es-ES" sz="2400" dirty="0"/>
              <a:t>y </a:t>
            </a:r>
            <a:r>
              <a:rPr lang="es-ES" sz="2400" b="1" dirty="0"/>
              <a:t>dejar sin efecto el apartamiento de dicha parte en su rol de querellante</a:t>
            </a:r>
            <a:r>
              <a:rPr lang="es-ES" sz="2400" dirty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423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317" y="893305"/>
            <a:ext cx="10830478" cy="1542077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200" b="1" u="sng" dirty="0" smtClean="0"/>
              <a:t>Cámara Nacional de Apelaciones en lo Penal Económico – Sala B</a:t>
            </a:r>
            <a:br>
              <a:rPr lang="es-ES" sz="2200" b="1" u="sng" dirty="0" smtClean="0"/>
            </a:br>
            <a:r>
              <a:rPr lang="es-ES" sz="2200" b="1" u="sng" dirty="0" smtClean="0"/>
              <a:t>Juzgado Nacional en lo Penal Económico Nº 4 Secretaría Nº 7</a:t>
            </a:r>
            <a:br>
              <a:rPr lang="es-ES" sz="2200" b="1" u="sng" dirty="0" smtClean="0"/>
            </a:br>
            <a:r>
              <a:rPr lang="es-MX" sz="2200" b="1" u="sng" dirty="0" smtClean="0"/>
              <a:t>Autos</a:t>
            </a:r>
            <a:r>
              <a:rPr lang="es-MX" sz="2200" b="1" u="sng" dirty="0"/>
              <a:t>:</a:t>
            </a:r>
            <a:r>
              <a:rPr lang="es-MX" sz="2200" b="1" dirty="0"/>
              <a:t> </a:t>
            </a:r>
            <a:r>
              <a:rPr lang="es-MX" sz="2200" b="1" dirty="0" smtClean="0"/>
              <a:t>“</a:t>
            </a:r>
            <a:r>
              <a:rPr lang="es-ES" sz="2200" b="1" dirty="0" smtClean="0"/>
              <a:t>E.S.D. S.A. s/</a:t>
            </a:r>
            <a:r>
              <a:rPr lang="es-ES" sz="2200" b="1" dirty="0" err="1" smtClean="0"/>
              <a:t>Inf</a:t>
            </a:r>
            <a:r>
              <a:rPr lang="es-ES" sz="2200" b="1" dirty="0" smtClean="0"/>
              <a:t>. Ley 24.769</a:t>
            </a:r>
            <a:r>
              <a:rPr lang="es-MX" sz="2200" b="1" dirty="0" smtClean="0"/>
              <a:t>”</a:t>
            </a:r>
            <a:r>
              <a:rPr lang="es-AR" sz="2200" b="1" dirty="0"/>
              <a:t/>
            </a:r>
            <a:br>
              <a:rPr lang="es-AR" sz="2200" b="1" dirty="0"/>
            </a:br>
            <a:r>
              <a:rPr lang="es-ES" sz="2200" b="1" dirty="0" smtClean="0"/>
              <a:t>24/10/23</a:t>
            </a:r>
            <a:endParaRPr lang="es-AR" sz="22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154317" y="2435382"/>
            <a:ext cx="10830478" cy="442261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s-ES" sz="2200" dirty="0"/>
              <a:t>La denuncia se había </a:t>
            </a:r>
            <a:r>
              <a:rPr lang="es-ES" sz="2200" dirty="0" smtClean="0"/>
              <a:t>efectuado por la presunta </a:t>
            </a:r>
            <a:r>
              <a:rPr lang="es-ES" sz="2200" b="1" dirty="0" smtClean="0"/>
              <a:t>evasión del pago de aportes y contribuciones al Régimen Nacional de la Seguridad Social</a:t>
            </a:r>
            <a:r>
              <a:rPr lang="es-ES" sz="2200" dirty="0" smtClean="0"/>
              <a:t> de los empleados de la sociedad E.S.D. S.A., correspondiente al período </a:t>
            </a:r>
            <a:r>
              <a:rPr lang="es-ES" sz="2200" b="1" dirty="0" smtClean="0"/>
              <a:t>diciembre/2018 (art. 5 del R.P.T. Ley 27.430).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s-ES" sz="2200" dirty="0" smtClean="0"/>
              <a:t>En primera instancia </a:t>
            </a:r>
            <a:r>
              <a:rPr lang="es-ES" sz="2200" b="1" dirty="0" smtClean="0"/>
              <a:t>se </a:t>
            </a:r>
            <a:r>
              <a:rPr lang="es-ES" sz="2200" b="1" dirty="0" smtClean="0"/>
              <a:t>sobreseyó </a:t>
            </a:r>
            <a:r>
              <a:rPr lang="es-ES" sz="2200" dirty="0" smtClean="0"/>
              <a:t>por entender que el hecho denunciado no encuadra en una figura penal.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s-ES" sz="2200" dirty="0" smtClean="0"/>
              <a:t>Para llegar a esa conclusión, se había procedido a </a:t>
            </a:r>
            <a:r>
              <a:rPr lang="es-ES" sz="2200" b="1" dirty="0" smtClean="0"/>
              <a:t>citar a 58 empleados </a:t>
            </a:r>
            <a:r>
              <a:rPr lang="es-ES" sz="2200" dirty="0" smtClean="0"/>
              <a:t>a prestar declaración testimonial (notificados por el procedimiento del art. 100 inc. a) de la ley 11.683). El total de los declarantes </a:t>
            </a:r>
            <a:r>
              <a:rPr lang="es-ES" sz="2200" b="1" dirty="0" smtClean="0"/>
              <a:t>manifestaron haber trabajado en relación de dependencia</a:t>
            </a:r>
            <a:r>
              <a:rPr lang="es-ES" sz="2200" dirty="0" smtClean="0"/>
              <a:t> para la contribuyente en forma mensualizada, </a:t>
            </a:r>
            <a:r>
              <a:rPr lang="es-ES" sz="2200" b="1" dirty="0" smtClean="0"/>
              <a:t>percibiendo entre el 30% y el 50% de su remuneración en negro. </a:t>
            </a:r>
          </a:p>
          <a:p>
            <a:pPr algn="just">
              <a:spcBef>
                <a:spcPts val="0"/>
              </a:spcBef>
              <a:spcAft>
                <a:spcPts val="1000"/>
              </a:spcAft>
            </a:pPr>
            <a:endParaRPr lang="es-ES" sz="2200" dirty="0" smtClean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54317" y="145235"/>
            <a:ext cx="10830478" cy="615256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200" b="1" u="sng" dirty="0" smtClean="0">
                <a:solidFill>
                  <a:prstClr val="black"/>
                </a:solidFill>
              </a:rPr>
              <a:t>Tema</a:t>
            </a:r>
            <a:r>
              <a:rPr lang="es-ES" sz="2200" b="1" dirty="0" smtClean="0">
                <a:solidFill>
                  <a:prstClr val="black"/>
                </a:solidFill>
              </a:rPr>
              <a:t>: Evasión previsional. Revocatoria de sobreseimiento por ser prematuro  </a:t>
            </a:r>
            <a:endParaRPr lang="es-A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14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167897" y="443620"/>
            <a:ext cx="10752975" cy="630121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2400" dirty="0"/>
              <a:t>También habían manifestado </a:t>
            </a:r>
            <a:r>
              <a:rPr lang="es-ES" sz="2400" b="1" dirty="0"/>
              <a:t>haber firmado recibos de sueldo </a:t>
            </a:r>
            <a:r>
              <a:rPr lang="es-ES" sz="2400" b="1" dirty="0" smtClean="0"/>
              <a:t>consignando </a:t>
            </a:r>
            <a:r>
              <a:rPr lang="es-ES" sz="2400" b="1" dirty="0"/>
              <a:t>un salario menor</a:t>
            </a:r>
            <a:r>
              <a:rPr lang="es-ES" sz="2400" dirty="0"/>
              <a:t> al que realmente </a:t>
            </a:r>
            <a:r>
              <a:rPr lang="es-ES" sz="2400" dirty="0" smtClean="0"/>
              <a:t>cobraban, porque el resto lo percibían </a:t>
            </a:r>
            <a:r>
              <a:rPr lang="es-ES" sz="2400" b="1" dirty="0" smtClean="0"/>
              <a:t>en negro</a:t>
            </a:r>
            <a:r>
              <a:rPr lang="es-ES" sz="2400" dirty="0" smtClean="0"/>
              <a:t>.</a:t>
            </a:r>
            <a:endParaRPr lang="es-ES" sz="2400" dirty="0"/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2400" dirty="0"/>
              <a:t>Se relevaron </a:t>
            </a:r>
            <a:r>
              <a:rPr lang="es-ES" sz="2400" b="1" dirty="0"/>
              <a:t>25 </a:t>
            </a:r>
            <a:r>
              <a:rPr lang="es-ES" sz="2400" b="1" dirty="0" smtClean="0"/>
              <a:t>trabajadores, </a:t>
            </a:r>
            <a:r>
              <a:rPr lang="es-ES" sz="2400" b="1" dirty="0"/>
              <a:t>de los cuales 22 manifestaron prestar servicios bajo la modalidad de jornada completa y 3</a:t>
            </a:r>
            <a:r>
              <a:rPr lang="es-ES" sz="2400" b="1" dirty="0" smtClean="0"/>
              <a:t> </a:t>
            </a:r>
            <a:r>
              <a:rPr lang="es-ES" sz="2400" b="1" dirty="0"/>
              <a:t>con media jornada.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es-ES" sz="2400" dirty="0" smtClean="0"/>
              <a:t>La </a:t>
            </a:r>
            <a:r>
              <a:rPr lang="es-ES" sz="2400" dirty="0"/>
              <a:t>fiscalización había hecho </a:t>
            </a:r>
            <a:r>
              <a:rPr lang="es-ES" sz="2400" b="1" dirty="0"/>
              <a:t>dos ajustes</a:t>
            </a:r>
            <a:r>
              <a:rPr lang="es-ES" sz="2400" dirty="0"/>
              <a:t>:</a:t>
            </a:r>
          </a:p>
          <a:p>
            <a:pPr marL="457200" indent="-457200" algn="just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s-ES" sz="2200" dirty="0"/>
              <a:t>Uno de ellos por las </a:t>
            </a:r>
            <a:r>
              <a:rPr lang="es-ES" sz="2200" b="1" dirty="0"/>
              <a:t>diferencias que se constataron entre los sueldos abonados a los empleados </a:t>
            </a:r>
            <a:r>
              <a:rPr lang="es-ES" sz="2200" dirty="0"/>
              <a:t>de la sociedad </a:t>
            </a:r>
            <a:r>
              <a:rPr lang="es-ES" sz="2200" b="1" dirty="0"/>
              <a:t>y el correspondiente a la </a:t>
            </a:r>
            <a:r>
              <a:rPr lang="es-ES" sz="2200" b="1" dirty="0" smtClean="0"/>
              <a:t>actividad</a:t>
            </a:r>
            <a:r>
              <a:rPr lang="es-ES" sz="2200" dirty="0" smtClean="0"/>
              <a:t>, </a:t>
            </a:r>
            <a:r>
              <a:rPr lang="es-ES" sz="2200" dirty="0"/>
              <a:t>conforme el estatuto de trabajo correspondiente.</a:t>
            </a:r>
          </a:p>
          <a:p>
            <a:pPr marL="457200" indent="-457200" algn="just">
              <a:spcBef>
                <a:spcPts val="0"/>
              </a:spcBef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s-ES" sz="2200" dirty="0"/>
              <a:t>El otro ajuste se calculó por la </a:t>
            </a:r>
            <a:r>
              <a:rPr lang="es-ES" sz="2200" b="1" dirty="0"/>
              <a:t>diferencia entre los aportes y contribuciones declarados contra los que hubieran correspondido conforme a los salarios efectivamente abonados </a:t>
            </a:r>
            <a:r>
              <a:rPr lang="es-ES" sz="2200" dirty="0"/>
              <a:t>a los empleados teniendo en cuenta que </a:t>
            </a:r>
            <a:r>
              <a:rPr lang="es-ES" sz="2200" dirty="0" smtClean="0"/>
              <a:t>3 </a:t>
            </a:r>
            <a:r>
              <a:rPr lang="es-ES" sz="2200" dirty="0"/>
              <a:t>empleados manifestaron recibir un sueldo mayor al registrado y que esa diferencia la recibían por fuera del recibo de sueldo.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5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46011" y="396908"/>
            <a:ext cx="10474861" cy="630265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/>
              <a:t>​Lo denunciado no fue que se abonó un sueldo distinto al declarado </a:t>
            </a:r>
            <a:r>
              <a:rPr lang="es-ES" sz="2300" b="1" dirty="0" smtClean="0"/>
              <a:t>-para </a:t>
            </a:r>
            <a:r>
              <a:rPr lang="es-ES" sz="2300" b="1" dirty="0"/>
              <a:t>abonar menores cargas </a:t>
            </a:r>
            <a:r>
              <a:rPr lang="es-ES" sz="2300" b="1" dirty="0" smtClean="0"/>
              <a:t>sociales-, </a:t>
            </a:r>
            <a:r>
              <a:rPr lang="es-ES" sz="2300" b="1" dirty="0"/>
              <a:t>sino que se abonaron salarios menores a los que hubiesen correspondido conforme al estatuto social de la actividad desarrollada.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dirty="0" smtClean="0"/>
              <a:t>Por ello </a:t>
            </a:r>
            <a:r>
              <a:rPr lang="es-ES" sz="2300" dirty="0"/>
              <a:t>es que el </a:t>
            </a:r>
            <a:r>
              <a:rPr lang="es-ES" sz="2300" b="1" dirty="0"/>
              <a:t>juez de primera instancia no advirtió una maniobra </a:t>
            </a:r>
            <a:r>
              <a:rPr lang="es-ES" sz="2300" b="1" dirty="0" err="1" smtClean="0"/>
              <a:t>ardidosa</a:t>
            </a:r>
            <a:r>
              <a:rPr lang="es-ES" sz="2300" b="1" dirty="0" smtClean="0"/>
              <a:t> </a:t>
            </a:r>
            <a:r>
              <a:rPr lang="es-ES" sz="2300" dirty="0"/>
              <a:t>para engañar al fisco y evadir el pago de las cargas sociales.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dirty="0"/>
              <a:t>Con relación al </a:t>
            </a:r>
            <a:r>
              <a:rPr lang="es-ES" sz="2300" b="1" dirty="0"/>
              <a:t>segundo ajuste </a:t>
            </a:r>
            <a:r>
              <a:rPr lang="es-ES" sz="2300" b="1" dirty="0" smtClean="0"/>
              <a:t>(diferencias </a:t>
            </a:r>
            <a:r>
              <a:rPr lang="es-ES" sz="2300" b="1" dirty="0"/>
              <a:t>entre los sueldos abonados y los que se consignaron en las declaraciones </a:t>
            </a:r>
            <a:r>
              <a:rPr lang="es-ES" sz="2300" b="1" dirty="0" smtClean="0"/>
              <a:t>juradas)</a:t>
            </a:r>
            <a:r>
              <a:rPr lang="es-ES" sz="2300" dirty="0" smtClean="0"/>
              <a:t> </a:t>
            </a:r>
            <a:r>
              <a:rPr lang="es-ES" sz="2300" dirty="0"/>
              <a:t>relativo a los sueldos en negro </a:t>
            </a:r>
            <a:r>
              <a:rPr lang="es-ES" sz="2300" b="1" dirty="0"/>
              <a:t>el monto evadido solo alcanzó la suma de </a:t>
            </a:r>
            <a:r>
              <a:rPr lang="es-ES" sz="2300" b="1" dirty="0" smtClean="0"/>
              <a:t>$29.435,44</a:t>
            </a:r>
            <a:r>
              <a:rPr lang="es-ES" sz="2300" dirty="0" smtClean="0"/>
              <a:t> (no </a:t>
            </a:r>
            <a:r>
              <a:rPr lang="es-ES" sz="2300" dirty="0"/>
              <a:t>alcanza la condición objetiva de </a:t>
            </a:r>
            <a:r>
              <a:rPr lang="es-ES" sz="2300" dirty="0" smtClean="0"/>
              <a:t>punibilidad).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dirty="0"/>
              <a:t>La querella fundó su apelación considerando</a:t>
            </a:r>
            <a:r>
              <a:rPr lang="es-ES" sz="2300" dirty="0"/>
              <a:t> que se trató de una decisión desacertada y prematura</a:t>
            </a:r>
            <a:r>
              <a:rPr lang="es-ES" sz="23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dirty="0"/>
              <a:t>La </a:t>
            </a:r>
            <a:r>
              <a:rPr lang="es-ES" sz="2300" b="1" dirty="0" smtClean="0"/>
              <a:t>Cámara </a:t>
            </a:r>
            <a:r>
              <a:rPr lang="es-ES" sz="2300" b="1" dirty="0"/>
              <a:t>consideró que no se había alcanzado el estado de certeza </a:t>
            </a:r>
            <a:r>
              <a:rPr lang="es-ES" sz="2300" dirty="0"/>
              <a:t>acerca de la configuración de alguno de los supuestos previstos por el </a:t>
            </a:r>
            <a:r>
              <a:rPr lang="es-ES" sz="2300" dirty="0" smtClean="0"/>
              <a:t>art. </a:t>
            </a:r>
            <a:r>
              <a:rPr lang="es-ES" sz="2300" dirty="0"/>
              <a:t>336 del </a:t>
            </a:r>
            <a:r>
              <a:rPr lang="es-ES" sz="2300" dirty="0" smtClean="0"/>
              <a:t>C.P.P.N.</a:t>
            </a:r>
            <a:endParaRPr lang="es-ES" sz="23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273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46011" y="573452"/>
            <a:ext cx="10474861" cy="628454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dirty="0"/>
              <a:t>​</a:t>
            </a:r>
            <a:r>
              <a:rPr lang="es-ES" sz="2300" b="1" dirty="0"/>
              <a:t>La desestimación y la existencia de una maniobra </a:t>
            </a:r>
            <a:r>
              <a:rPr lang="es-ES" sz="2300" b="1" dirty="0" err="1"/>
              <a:t>ardidosa</a:t>
            </a:r>
            <a:r>
              <a:rPr lang="es-ES" sz="2300" b="1" dirty="0"/>
              <a:t> para evadir el pago de los aportes y las </a:t>
            </a:r>
            <a:r>
              <a:rPr lang="es-ES" sz="2300" b="1" dirty="0" smtClean="0"/>
              <a:t>contribuciones,</a:t>
            </a:r>
            <a:r>
              <a:rPr lang="es-ES" sz="2300" dirty="0" smtClean="0"/>
              <a:t> </a:t>
            </a:r>
            <a:r>
              <a:rPr lang="es-ES" sz="2300" dirty="0"/>
              <a:t>por parte de </a:t>
            </a:r>
            <a:r>
              <a:rPr lang="es-ES" sz="2300" dirty="0" smtClean="0"/>
              <a:t>ESD SA, efectuado </a:t>
            </a:r>
            <a:r>
              <a:rPr lang="es-ES" sz="2300" dirty="0"/>
              <a:t>por la resolución </a:t>
            </a:r>
            <a:r>
              <a:rPr lang="es-ES" sz="2300" dirty="0" smtClean="0"/>
              <a:t>recurrida, </a:t>
            </a:r>
            <a:r>
              <a:rPr lang="es-ES" sz="2300" b="1" dirty="0"/>
              <a:t>sobre la base de considerar inapropiada la determinación del monto evadido</a:t>
            </a:r>
            <a:r>
              <a:rPr lang="es-ES" sz="2300" dirty="0"/>
              <a:t> en función de la aplicación de</a:t>
            </a:r>
            <a:r>
              <a:rPr lang="es-ES" sz="2300" b="1" dirty="0"/>
              <a:t> la escala salarial</a:t>
            </a:r>
            <a:r>
              <a:rPr lang="es-ES" sz="2300" dirty="0"/>
              <a:t> establecida para los empleados de comercio por la </a:t>
            </a:r>
            <a:r>
              <a:rPr lang="es-ES" sz="2300" b="1" dirty="0"/>
              <a:t>C</a:t>
            </a:r>
            <a:r>
              <a:rPr lang="es-ES" sz="2300" b="1" dirty="0" smtClean="0"/>
              <a:t>onvención Colectiva </a:t>
            </a:r>
            <a:r>
              <a:rPr lang="es-ES" sz="2300" b="1" dirty="0"/>
              <a:t>de </a:t>
            </a:r>
            <a:r>
              <a:rPr lang="es-ES" sz="2300" b="1" dirty="0" smtClean="0"/>
              <a:t>Trabajo Nº 130/75, </a:t>
            </a:r>
            <a:r>
              <a:rPr lang="es-ES" sz="2300" b="1" dirty="0"/>
              <a:t>sin haber recibido declaración testimonial</a:t>
            </a:r>
            <a:r>
              <a:rPr lang="es-ES" sz="2300" dirty="0"/>
              <a:t> de ningún empleado de </a:t>
            </a:r>
            <a:r>
              <a:rPr lang="es-ES" sz="2300" dirty="0" smtClean="0"/>
              <a:t>aquella, </a:t>
            </a:r>
            <a:r>
              <a:rPr lang="es-ES" sz="2300" b="1" dirty="0"/>
              <a:t>ni haber dispuesto medida alguna tendiente a determinar los montos</a:t>
            </a:r>
            <a:r>
              <a:rPr lang="es-ES" sz="2300" dirty="0"/>
              <a:t> de los salarios abonados a los empleados en el período </a:t>
            </a:r>
            <a:r>
              <a:rPr lang="es-ES" sz="2300" dirty="0" smtClean="0"/>
              <a:t>12/2018, </a:t>
            </a:r>
            <a:r>
              <a:rPr lang="es-ES" sz="2300" b="1" dirty="0"/>
              <a:t>resulta prematura</a:t>
            </a:r>
            <a:r>
              <a:rPr lang="es-ES" sz="2300" b="1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/>
              <a:t>Si bien a ese momento no había certeza de los montos </a:t>
            </a:r>
            <a:r>
              <a:rPr lang="es-ES" sz="2300" b="1" dirty="0" smtClean="0"/>
              <a:t>abonados, </a:t>
            </a:r>
            <a:r>
              <a:rPr lang="es-ES" sz="2300" b="1" dirty="0"/>
              <a:t>por ese solo motivo no puede descartarse la existencia de una maniobra</a:t>
            </a:r>
            <a:r>
              <a:rPr lang="es-ES" sz="2300" dirty="0"/>
              <a:t> de ocultación de esos montos al </a:t>
            </a:r>
            <a:r>
              <a:rPr lang="es-ES" sz="2300" dirty="0" smtClean="0"/>
              <a:t>organismo, </a:t>
            </a:r>
            <a:r>
              <a:rPr lang="es-ES" sz="2300" dirty="0"/>
              <a:t>pues de acuerdo a lo declarado ante la </a:t>
            </a:r>
            <a:r>
              <a:rPr lang="es-ES" sz="2300" dirty="0" smtClean="0"/>
              <a:t>fiscalización, </a:t>
            </a:r>
            <a:r>
              <a:rPr lang="es-ES" sz="2300" b="1" dirty="0"/>
              <a:t>la mayoría de los empleados había percibido un monto mayor al que </a:t>
            </a:r>
            <a:r>
              <a:rPr lang="es-ES" sz="2300" b="1" dirty="0" smtClean="0"/>
              <a:t>figura en </a:t>
            </a:r>
            <a:r>
              <a:rPr lang="es-ES" sz="2300" b="1" dirty="0"/>
              <a:t>los recibos de sueldo</a:t>
            </a:r>
            <a:r>
              <a:rPr lang="es-ES" sz="23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u="sng" dirty="0"/>
              <a:t>Por lo tanto se </a:t>
            </a:r>
            <a:r>
              <a:rPr lang="es-ES" sz="2300" b="1" u="sng" dirty="0" smtClean="0"/>
              <a:t>resolvió</a:t>
            </a:r>
            <a:r>
              <a:rPr lang="es-ES" sz="2300" b="1" dirty="0" smtClean="0"/>
              <a:t>: </a:t>
            </a:r>
            <a:r>
              <a:rPr lang="es-ES" sz="2300" b="1" dirty="0"/>
              <a:t>revocar la resolución </a:t>
            </a:r>
            <a:r>
              <a:rPr lang="es-ES" sz="2300" b="1" dirty="0" smtClean="0"/>
              <a:t>recurrida.</a:t>
            </a:r>
            <a:endParaRPr lang="es-ES" sz="2300" b="1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7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6401" y="1237337"/>
            <a:ext cx="10830478" cy="1555703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800" b="1" u="sng" dirty="0" smtClean="0"/>
              <a:t>Tribunal Oral en lo Penal Económico Nº 1</a:t>
            </a:r>
            <a:br>
              <a:rPr lang="es-ES" sz="2800" b="1" u="sng" dirty="0" smtClean="0"/>
            </a:br>
            <a:r>
              <a:rPr lang="es-MX" sz="2800" b="1" u="sng" dirty="0" smtClean="0"/>
              <a:t>Autos</a:t>
            </a:r>
            <a:r>
              <a:rPr lang="es-MX" sz="2800" b="1" u="sng" dirty="0"/>
              <a:t>:</a:t>
            </a:r>
            <a:r>
              <a:rPr lang="es-MX" sz="2800" b="1" dirty="0"/>
              <a:t> </a:t>
            </a:r>
            <a:r>
              <a:rPr lang="es-MX" sz="2800" b="1" dirty="0" smtClean="0"/>
              <a:t>“</a:t>
            </a:r>
            <a:r>
              <a:rPr lang="es-ES" sz="2800" b="1" dirty="0" smtClean="0"/>
              <a:t>Agrest, Roberto Arnaldo s/</a:t>
            </a:r>
            <a:r>
              <a:rPr lang="es-ES" sz="2800" b="1" dirty="0" err="1" smtClean="0"/>
              <a:t>Inf</a:t>
            </a:r>
            <a:r>
              <a:rPr lang="es-ES" sz="2800" b="1" dirty="0" smtClean="0"/>
              <a:t>. Ley 24.769</a:t>
            </a:r>
            <a:r>
              <a:rPr lang="es-MX" sz="2800" b="1" dirty="0" smtClean="0"/>
              <a:t>”</a:t>
            </a:r>
            <a:r>
              <a:rPr lang="es-AR" sz="2800" b="1" dirty="0"/>
              <a:t/>
            </a:r>
            <a:br>
              <a:rPr lang="es-AR" sz="2800" b="1" dirty="0"/>
            </a:br>
            <a:r>
              <a:rPr lang="es-AR" sz="2800" b="1" dirty="0" smtClean="0"/>
              <a:t>11</a:t>
            </a:r>
            <a:r>
              <a:rPr lang="es-ES" sz="2800" b="1" dirty="0" smtClean="0"/>
              <a:t>/9/2023</a:t>
            </a:r>
            <a:endParaRPr lang="es-AR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262409" y="2814134"/>
            <a:ext cx="10658463" cy="386130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dirty="0"/>
              <a:t>La denuncia se había realizado por la supuesta </a:t>
            </a:r>
            <a:r>
              <a:rPr lang="es-ES" sz="2400" b="1" dirty="0"/>
              <a:t>evasión del pago de </a:t>
            </a:r>
            <a:r>
              <a:rPr lang="es-ES" sz="2400" b="1" dirty="0" smtClean="0"/>
              <a:t>$1.579.323,79 </a:t>
            </a:r>
            <a:r>
              <a:rPr lang="es-ES" sz="2400" b="1" dirty="0"/>
              <a:t>por parte de </a:t>
            </a:r>
            <a:r>
              <a:rPr lang="es-ES" sz="2400" b="1" dirty="0" smtClean="0"/>
              <a:t>Agrest</a:t>
            </a:r>
            <a:r>
              <a:rPr lang="es-ES" sz="2400" b="1" dirty="0"/>
              <a:t> </a:t>
            </a:r>
            <a:r>
              <a:rPr lang="es-ES" sz="2400" b="1" dirty="0" smtClean="0"/>
              <a:t>SACIFI, </a:t>
            </a:r>
            <a:r>
              <a:rPr lang="es-ES" sz="2400" b="1" dirty="0"/>
              <a:t>por IVA </a:t>
            </a:r>
            <a:r>
              <a:rPr lang="es-ES" sz="2400" b="1" dirty="0" smtClean="0"/>
              <a:t>2015</a:t>
            </a:r>
            <a:r>
              <a:rPr lang="es-ES" sz="2400" dirty="0" smtClean="0"/>
              <a:t>, </a:t>
            </a:r>
            <a:r>
              <a:rPr lang="es-ES" sz="2400" dirty="0"/>
              <a:t>mediante la presentación de declaraciones juradas engañosas </a:t>
            </a:r>
            <a:r>
              <a:rPr lang="es-ES" sz="2400" dirty="0" smtClean="0"/>
              <a:t>(art. </a:t>
            </a:r>
            <a:r>
              <a:rPr lang="es-ES" sz="2400" dirty="0"/>
              <a:t>1 </a:t>
            </a:r>
            <a:r>
              <a:rPr lang="es-ES" sz="2400" dirty="0" smtClean="0"/>
              <a:t>Ley 24.769), </a:t>
            </a:r>
            <a:r>
              <a:rPr lang="es-ES" sz="2400" dirty="0"/>
              <a:t>todo ello </a:t>
            </a:r>
            <a:r>
              <a:rPr lang="es-ES" sz="2400" dirty="0" err="1" smtClean="0"/>
              <a:t>atribuído</a:t>
            </a:r>
            <a:r>
              <a:rPr lang="es-ES" sz="2400" dirty="0" smtClean="0"/>
              <a:t> </a:t>
            </a:r>
            <a:r>
              <a:rPr lang="es-ES" sz="2400" dirty="0"/>
              <a:t>al nombrado </a:t>
            </a:r>
            <a:r>
              <a:rPr lang="es-ES" sz="2400" dirty="0" smtClean="0"/>
              <a:t>Agrest, </a:t>
            </a:r>
            <a:r>
              <a:rPr lang="es-ES" sz="2400" dirty="0"/>
              <a:t>en calidad </a:t>
            </a:r>
            <a:r>
              <a:rPr lang="es-ES" sz="2400" dirty="0" smtClean="0"/>
              <a:t>de </a:t>
            </a:r>
            <a:r>
              <a:rPr lang="es-ES" sz="2400" dirty="0"/>
              <a:t>autor</a:t>
            </a:r>
            <a:r>
              <a:rPr lang="es-ES" sz="24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La </a:t>
            </a:r>
            <a:r>
              <a:rPr lang="es-ES" sz="2400" dirty="0"/>
              <a:t>defensa de </a:t>
            </a:r>
            <a:r>
              <a:rPr lang="es-ES" sz="2400" dirty="0" smtClean="0"/>
              <a:t>Agrest </a:t>
            </a:r>
            <a:r>
              <a:rPr lang="es-ES" sz="2400" dirty="0"/>
              <a:t>solicitó la suspensión del juicio a prueba por el plazo de dos años. A la audiencia del </a:t>
            </a:r>
            <a:r>
              <a:rPr lang="es-ES" sz="2400" dirty="0" smtClean="0"/>
              <a:t>art </a:t>
            </a:r>
            <a:r>
              <a:rPr lang="es-ES" sz="2400" dirty="0"/>
              <a:t>293 del </a:t>
            </a:r>
            <a:r>
              <a:rPr lang="es-ES" sz="2400" dirty="0" smtClean="0"/>
              <a:t>C.P.P.N. (por </a:t>
            </a:r>
            <a:r>
              <a:rPr lang="es-ES" sz="2400" dirty="0"/>
              <a:t>la plataforma vía </a:t>
            </a:r>
            <a:r>
              <a:rPr lang="es-ES" sz="2400" dirty="0" smtClean="0"/>
              <a:t>“zoom”), </a:t>
            </a:r>
            <a:r>
              <a:rPr lang="es-ES" sz="2400" b="1" dirty="0"/>
              <a:t>no compareció la </a:t>
            </a:r>
            <a:r>
              <a:rPr lang="es-ES" sz="2400" b="1" dirty="0" smtClean="0"/>
              <a:t>AFIP-DGI, si </a:t>
            </a:r>
            <a:r>
              <a:rPr lang="es-ES" sz="2400" b="1" dirty="0"/>
              <a:t>bien ya había presentado escrito </a:t>
            </a:r>
            <a:r>
              <a:rPr lang="es-ES" sz="2400" b="1" dirty="0" smtClean="0"/>
              <a:t>oponiéndose </a:t>
            </a:r>
            <a:r>
              <a:rPr lang="es-ES" sz="2400" b="1" dirty="0"/>
              <a:t>a la concesión del beneficio solicitado</a:t>
            </a:r>
            <a:r>
              <a:rPr lang="es-ES" sz="2400" b="1" dirty="0" smtClean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71871" y="226422"/>
            <a:ext cx="10830478" cy="914400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96938" indent="-896938" algn="l">
              <a:buClrTx/>
              <a:buFontTx/>
              <a:buNone/>
            </a:pPr>
            <a:r>
              <a:rPr lang="es-ES" sz="2400" b="1" u="sng" dirty="0" smtClean="0">
                <a:solidFill>
                  <a:prstClr val="black"/>
                </a:solidFill>
              </a:rPr>
              <a:t>Tema</a:t>
            </a:r>
            <a:r>
              <a:rPr lang="es-ES" sz="2400" b="1" dirty="0" smtClean="0">
                <a:solidFill>
                  <a:prstClr val="black"/>
                </a:solidFill>
              </a:rPr>
              <a:t>: Evasión fiscal de IVA. Concesión de la Probation por inexistencia de grave perjuicio (inaplicabilidad del art. 19 Ley 26.735)   </a:t>
            </a:r>
            <a:endParaRPr lang="es-A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67072" y="182610"/>
            <a:ext cx="10474861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b="1" dirty="0"/>
              <a:t>En concepto de reparación del daño ofreció la suma de $</a:t>
            </a:r>
            <a:r>
              <a:rPr lang="es-ES" sz="2600" b="1" dirty="0" smtClean="0"/>
              <a:t>3.000.000 </a:t>
            </a:r>
            <a:r>
              <a:rPr lang="es-ES" sz="2600" dirty="0" smtClean="0"/>
              <a:t>a </a:t>
            </a:r>
            <a:r>
              <a:rPr lang="es-ES" sz="2600" dirty="0"/>
              <a:t>abonar en seis cuotas mensuales y consecutivas de </a:t>
            </a:r>
            <a:r>
              <a:rPr lang="es-ES" sz="2600" dirty="0" smtClean="0"/>
              <a:t>$500.000 </a:t>
            </a:r>
            <a:r>
              <a:rPr lang="es-ES" sz="2600" dirty="0"/>
              <a:t>cada una. Ante </a:t>
            </a:r>
            <a:r>
              <a:rPr lang="es-ES" sz="2600" b="1" dirty="0"/>
              <a:t>el rechazo de la supuesta </a:t>
            </a:r>
            <a:r>
              <a:rPr lang="es-ES" sz="2600" b="1" dirty="0" smtClean="0"/>
              <a:t>damnificada</a:t>
            </a:r>
            <a:r>
              <a:rPr lang="es-ES" sz="2600" dirty="0" smtClean="0"/>
              <a:t>, </a:t>
            </a:r>
            <a:r>
              <a:rPr lang="es-ES" sz="2600" dirty="0"/>
              <a:t>prestó conformidad para que </a:t>
            </a:r>
            <a:r>
              <a:rPr lang="es-ES" sz="2600" dirty="0" smtClean="0"/>
              <a:t>aquélla suma sea </a:t>
            </a:r>
            <a:r>
              <a:rPr lang="es-ES" sz="2600" dirty="0"/>
              <a:t>donada una entidad de bien público</a:t>
            </a:r>
            <a:r>
              <a:rPr lang="es-ES" sz="26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dirty="0" smtClean="0"/>
              <a:t>La </a:t>
            </a:r>
            <a:r>
              <a:rPr lang="es-ES" sz="2600" dirty="0"/>
              <a:t>defensa solicitó que las tareas comunitarias </a:t>
            </a:r>
            <a:r>
              <a:rPr lang="es-ES" sz="2600" dirty="0" smtClean="0"/>
              <a:t>sean </a:t>
            </a:r>
            <a:r>
              <a:rPr lang="es-ES" sz="2600" dirty="0"/>
              <a:t>realizadas en la </a:t>
            </a:r>
            <a:r>
              <a:rPr lang="es-ES" sz="2600" b="1" dirty="0" smtClean="0"/>
              <a:t>Parroquia “Dulcísimo </a:t>
            </a:r>
            <a:r>
              <a:rPr lang="es-ES" sz="2600" b="1" dirty="0"/>
              <a:t>nombre de </a:t>
            </a:r>
            <a:r>
              <a:rPr lang="es-ES" sz="2600" b="1" dirty="0" smtClean="0"/>
              <a:t>Jesús”</a:t>
            </a:r>
            <a:r>
              <a:rPr lang="es-ES" sz="2600" dirty="0" smtClean="0"/>
              <a:t>, </a:t>
            </a:r>
            <a:r>
              <a:rPr lang="es-ES" sz="2600" dirty="0"/>
              <a:t>con una carga horaria de 8 </a:t>
            </a:r>
            <a:r>
              <a:rPr lang="es-ES" sz="2600" dirty="0" err="1" smtClean="0"/>
              <a:t>hs</a:t>
            </a:r>
            <a:r>
              <a:rPr lang="es-ES" sz="2600" dirty="0" smtClean="0"/>
              <a:t>. </a:t>
            </a:r>
            <a:r>
              <a:rPr lang="es-ES" sz="2600" dirty="0"/>
              <a:t>mensuales y por el término de </a:t>
            </a:r>
            <a:r>
              <a:rPr lang="es-ES" sz="2600" dirty="0" smtClean="0"/>
              <a:t>dos </a:t>
            </a:r>
            <a:r>
              <a:rPr lang="es-ES" sz="2600" dirty="0"/>
              <a:t>años </a:t>
            </a:r>
            <a:r>
              <a:rPr lang="es-ES" sz="2600" dirty="0" smtClean="0"/>
              <a:t>(192 </a:t>
            </a:r>
            <a:r>
              <a:rPr lang="es-ES" sz="2600" dirty="0"/>
              <a:t>horas </a:t>
            </a:r>
            <a:r>
              <a:rPr lang="es-ES" sz="2600" dirty="0" smtClean="0"/>
              <a:t>totales).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600" b="1" dirty="0" smtClean="0"/>
              <a:t>La </a:t>
            </a:r>
            <a:r>
              <a:rPr lang="es-ES" sz="2600" b="1" dirty="0"/>
              <a:t>representante del </a:t>
            </a:r>
            <a:r>
              <a:rPr lang="es-ES" sz="2600" b="1" dirty="0" smtClean="0"/>
              <a:t>Ministerio Público </a:t>
            </a:r>
            <a:r>
              <a:rPr lang="es-ES" sz="2600" b="1" dirty="0"/>
              <a:t>F</a:t>
            </a:r>
            <a:r>
              <a:rPr lang="es-ES" sz="2600" b="1" dirty="0" smtClean="0"/>
              <a:t>iscal </a:t>
            </a:r>
            <a:r>
              <a:rPr lang="es-ES" sz="2600" b="1" dirty="0"/>
              <a:t>prestó su </a:t>
            </a:r>
            <a:r>
              <a:rPr lang="es-ES" sz="2600" b="1" dirty="0" smtClean="0"/>
              <a:t>consentimiento</a:t>
            </a:r>
            <a:r>
              <a:rPr lang="es-ES" sz="2600" dirty="0" smtClean="0"/>
              <a:t>, </a:t>
            </a:r>
            <a:r>
              <a:rPr lang="es-ES" sz="2600" dirty="0"/>
              <a:t>manifestando que teniendo en cuenta la </a:t>
            </a:r>
            <a:r>
              <a:rPr lang="es-ES" sz="2600" b="1" dirty="0"/>
              <a:t>calificación legal</a:t>
            </a:r>
            <a:r>
              <a:rPr lang="es-ES" sz="2600" dirty="0"/>
              <a:t> del hecho </a:t>
            </a:r>
            <a:r>
              <a:rPr lang="es-ES" sz="2600" dirty="0" err="1" smtClean="0"/>
              <a:t>atribuído</a:t>
            </a:r>
            <a:r>
              <a:rPr lang="es-ES" sz="2600" dirty="0" smtClean="0"/>
              <a:t> </a:t>
            </a:r>
            <a:r>
              <a:rPr lang="es-ES" sz="2600" dirty="0"/>
              <a:t>al imputado y </a:t>
            </a:r>
            <a:r>
              <a:rPr lang="es-ES" sz="2600" b="1" dirty="0"/>
              <a:t>la falta de </a:t>
            </a:r>
            <a:r>
              <a:rPr lang="es-ES" sz="2600" b="1" dirty="0" smtClean="0"/>
              <a:t>antecedentes</a:t>
            </a:r>
            <a:r>
              <a:rPr lang="es-ES" sz="2600" dirty="0" smtClean="0"/>
              <a:t> y que en </a:t>
            </a:r>
            <a:r>
              <a:rPr lang="es-ES" sz="2600" dirty="0"/>
              <a:t>caso de recaer </a:t>
            </a:r>
            <a:r>
              <a:rPr lang="es-ES" sz="2600" dirty="0" smtClean="0"/>
              <a:t>condena, </a:t>
            </a:r>
            <a:r>
              <a:rPr lang="es-ES" sz="2600" dirty="0"/>
              <a:t>aquella sería de </a:t>
            </a:r>
            <a:r>
              <a:rPr lang="es-ES" sz="2600" b="1" dirty="0"/>
              <a:t>ejecución </a:t>
            </a:r>
            <a:r>
              <a:rPr lang="es-ES" sz="2600" b="1" dirty="0" smtClean="0"/>
              <a:t>condicional, no había motivos para denegarla</a:t>
            </a:r>
            <a:r>
              <a:rPr lang="es-ES" sz="2600" dirty="0" smtClean="0"/>
              <a:t>.</a:t>
            </a:r>
            <a:endParaRPr lang="es-ES" sz="2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956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67072" y="182610"/>
            <a:ext cx="10474861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dirty="0" smtClean="0"/>
              <a:t>​Asimismo, </a:t>
            </a:r>
            <a:r>
              <a:rPr lang="es-ES" sz="2600" dirty="0"/>
              <a:t>manifestó que la prohibición de suspensión del juicio a prueba respecto de los delitos tributarios contenidos en el </a:t>
            </a:r>
            <a:r>
              <a:rPr lang="es-ES" sz="2600" dirty="0" smtClean="0"/>
              <a:t>art. </a:t>
            </a:r>
            <a:r>
              <a:rPr lang="es-ES" sz="2600" dirty="0"/>
              <a:t>19 de la ley </a:t>
            </a:r>
            <a:r>
              <a:rPr lang="es-ES" sz="2600" dirty="0" smtClean="0"/>
              <a:t>26.735 </a:t>
            </a:r>
            <a:r>
              <a:rPr lang="es-ES" sz="2600" dirty="0"/>
              <a:t>no resultaba aplicable el </a:t>
            </a:r>
            <a:r>
              <a:rPr lang="es-ES" sz="2600" dirty="0" smtClean="0"/>
              <a:t>caso, </a:t>
            </a:r>
            <a:r>
              <a:rPr lang="es-ES" sz="2600" dirty="0"/>
              <a:t>toda vez que </a:t>
            </a:r>
            <a:r>
              <a:rPr lang="es-ES" sz="2600" b="1" dirty="0" smtClean="0"/>
              <a:t>a su </a:t>
            </a:r>
            <a:r>
              <a:rPr lang="es-ES" sz="2600" b="1" dirty="0"/>
              <a:t>criterio no se trata de un hecho que haya implicado grave </a:t>
            </a:r>
            <a:r>
              <a:rPr lang="es-ES" sz="2600" b="1" dirty="0" smtClean="0"/>
              <a:t>perjuicio, </a:t>
            </a:r>
            <a:r>
              <a:rPr lang="es-ES" sz="2600" b="1" dirty="0"/>
              <a:t>o un suceso de relativa complejidad o gravedad </a:t>
            </a:r>
            <a:r>
              <a:rPr lang="es-ES" sz="2600" b="1" dirty="0" smtClean="0"/>
              <a:t>institucional, </a:t>
            </a:r>
            <a:r>
              <a:rPr lang="es-ES" sz="2600" b="1" dirty="0"/>
              <a:t>respecto a los cuales se encuentra destinado dicha prohibición</a:t>
            </a:r>
            <a:r>
              <a:rPr lang="es-ES" sz="2600" dirty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dirty="0" smtClean="0"/>
              <a:t>Si </a:t>
            </a:r>
            <a:r>
              <a:rPr lang="es-ES" sz="2600" dirty="0" smtClean="0"/>
              <a:t>bien ya </a:t>
            </a:r>
            <a:r>
              <a:rPr lang="es-ES" sz="2600" dirty="0" smtClean="0"/>
              <a:t>había una </a:t>
            </a:r>
            <a:r>
              <a:rPr lang="es-ES" sz="2600" dirty="0" err="1" smtClean="0"/>
              <a:t>probation</a:t>
            </a:r>
            <a:r>
              <a:rPr lang="es-ES" sz="2600" dirty="0" smtClean="0"/>
              <a:t>, la </a:t>
            </a:r>
            <a:r>
              <a:rPr lang="es-ES" sz="2600" dirty="0"/>
              <a:t>concesión de una suspensión del juicio a prueba </a:t>
            </a:r>
            <a:r>
              <a:rPr lang="es-ES" sz="2600" dirty="0" smtClean="0"/>
              <a:t>anterior, </a:t>
            </a:r>
            <a:r>
              <a:rPr lang="es-ES" sz="2600" dirty="0"/>
              <a:t>dispuesto por el </a:t>
            </a:r>
            <a:r>
              <a:rPr lang="es-ES" sz="2600" dirty="0" smtClean="0"/>
              <a:t>TOPE 2, </a:t>
            </a:r>
            <a:r>
              <a:rPr lang="es-ES" sz="2600" dirty="0"/>
              <a:t>fue dispuesta el 6/9/2017 y la extinción de la acción fue dispuesta el </a:t>
            </a:r>
            <a:r>
              <a:rPr lang="es-ES" sz="2600" dirty="0" smtClean="0"/>
              <a:t>13/3/2020, </a:t>
            </a:r>
            <a:r>
              <a:rPr lang="es-ES" sz="2600" dirty="0"/>
              <a:t>por lo tanto </a:t>
            </a:r>
            <a:r>
              <a:rPr lang="es-ES" sz="2600" b="1" dirty="0"/>
              <a:t>no podría considerarse una </a:t>
            </a:r>
            <a:r>
              <a:rPr lang="es-ES" sz="2600" b="1" dirty="0" smtClean="0"/>
              <a:t>nueva Probation y, </a:t>
            </a:r>
            <a:r>
              <a:rPr lang="es-ES" sz="2600" b="1" dirty="0"/>
              <a:t>por ende señaló que </a:t>
            </a:r>
            <a:r>
              <a:rPr lang="es-ES" sz="2600" b="1" dirty="0" smtClean="0"/>
              <a:t>aquélla, </a:t>
            </a:r>
            <a:r>
              <a:rPr lang="es-ES" sz="2600" b="1" dirty="0"/>
              <a:t>no resultaba un obstáculo a la concesión del beneficio solicitado</a:t>
            </a:r>
            <a:r>
              <a:rPr lang="es-ES" sz="2600" dirty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20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67072" y="182610"/>
            <a:ext cx="10474861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600" b="1" dirty="0" smtClean="0"/>
              <a:t>El </a:t>
            </a:r>
            <a:r>
              <a:rPr lang="es-ES" sz="2600" b="1" dirty="0"/>
              <a:t>tribunal </a:t>
            </a:r>
            <a:r>
              <a:rPr lang="es-ES" sz="2600" b="1" dirty="0" smtClean="0"/>
              <a:t>manifestó que no se oponía y </a:t>
            </a:r>
            <a:r>
              <a:rPr lang="es-ES" sz="2600" b="1" dirty="0"/>
              <a:t>que por aplicación del principio </a:t>
            </a:r>
            <a:r>
              <a:rPr lang="es-ES" sz="2600" b="1" dirty="0" smtClean="0"/>
              <a:t>“</a:t>
            </a:r>
            <a:r>
              <a:rPr lang="es-ES" sz="2600" b="1" dirty="0" err="1" smtClean="0"/>
              <a:t>ne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procedat</a:t>
            </a:r>
            <a:r>
              <a:rPr lang="es-ES" sz="2600" b="1" dirty="0" smtClean="0"/>
              <a:t> </a:t>
            </a:r>
            <a:r>
              <a:rPr lang="es-ES" sz="2600" b="1" dirty="0" err="1"/>
              <a:t>index</a:t>
            </a:r>
            <a:r>
              <a:rPr lang="es-ES" sz="2600" b="1" dirty="0"/>
              <a:t> ex </a:t>
            </a:r>
            <a:r>
              <a:rPr lang="es-ES" sz="2600" b="1" dirty="0" err="1" smtClean="0"/>
              <a:t>officio</a:t>
            </a:r>
            <a:r>
              <a:rPr lang="es-ES" sz="2600" b="1" dirty="0" smtClean="0"/>
              <a:t>”, </a:t>
            </a:r>
            <a:r>
              <a:rPr lang="es-ES" sz="2600" b="1" dirty="0"/>
              <a:t>que indica que el juez se encuentra impedido de promover el proceso </a:t>
            </a:r>
            <a:r>
              <a:rPr lang="es-ES" sz="2600" dirty="0"/>
              <a:t>por iniciativa propia y cuya inobservancia comprometería su imparcialidad </a:t>
            </a:r>
            <a:r>
              <a:rPr lang="es-ES" sz="2600" dirty="0" smtClean="0"/>
              <a:t>y, consecuentemente, </a:t>
            </a:r>
            <a:r>
              <a:rPr lang="es-ES" sz="2600" b="1" dirty="0"/>
              <a:t>el derecho de defensa en juicio</a:t>
            </a:r>
            <a:r>
              <a:rPr lang="es-ES" sz="2600" dirty="0"/>
              <a:t> y el debido proceso </a:t>
            </a:r>
            <a:r>
              <a:rPr lang="es-ES" sz="2600" dirty="0" smtClean="0"/>
              <a:t>(art. </a:t>
            </a:r>
            <a:r>
              <a:rPr lang="es-ES" sz="2600" dirty="0"/>
              <a:t>18 </a:t>
            </a:r>
            <a:r>
              <a:rPr lang="es-ES" sz="2600" dirty="0" smtClean="0"/>
              <a:t>C.N.)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b="1" dirty="0" smtClean="0"/>
              <a:t>Se citó la </a:t>
            </a:r>
            <a:r>
              <a:rPr lang="es-ES" sz="2600" b="1" dirty="0"/>
              <a:t>jurisprudencia de la </a:t>
            </a:r>
            <a:r>
              <a:rPr lang="es-ES" sz="2600" b="1" dirty="0" smtClean="0"/>
              <a:t>C.S.J.N. </a:t>
            </a:r>
            <a:r>
              <a:rPr lang="es-ES" sz="2600" b="1" dirty="0"/>
              <a:t>en la causa </a:t>
            </a:r>
            <a:r>
              <a:rPr lang="es-ES" sz="2600" b="1" dirty="0" smtClean="0"/>
              <a:t>“</a:t>
            </a:r>
            <a:r>
              <a:rPr lang="es-ES" sz="2600" b="1" dirty="0" err="1" smtClean="0"/>
              <a:t>Amodio</a:t>
            </a:r>
            <a:r>
              <a:rPr lang="es-ES" sz="2600" b="1" dirty="0" smtClean="0"/>
              <a:t>, </a:t>
            </a:r>
            <a:r>
              <a:rPr lang="es-ES" sz="2600" b="1" dirty="0"/>
              <a:t>Héctor </a:t>
            </a:r>
            <a:r>
              <a:rPr lang="es-ES" sz="2600" b="1" dirty="0" smtClean="0"/>
              <a:t>Luis”, A.2098.XLI, Recurso </a:t>
            </a:r>
            <a:r>
              <a:rPr lang="es-ES" sz="2600" b="1" dirty="0"/>
              <a:t>de </a:t>
            </a:r>
            <a:r>
              <a:rPr lang="es-ES" sz="2600" b="1" dirty="0" smtClean="0"/>
              <a:t>Hecho” </a:t>
            </a:r>
            <a:r>
              <a:rPr lang="es-ES" sz="2600" dirty="0" smtClean="0"/>
              <a:t>(12/6/2007), </a:t>
            </a:r>
            <a:r>
              <a:rPr lang="es-ES" sz="2600" dirty="0"/>
              <a:t>con el voto de los </a:t>
            </a:r>
            <a:r>
              <a:rPr lang="es-ES" sz="2600" b="1" dirty="0" smtClean="0"/>
              <a:t>Dres. </a:t>
            </a:r>
            <a:r>
              <a:rPr lang="es-ES" sz="2600" b="1" dirty="0" err="1" smtClean="0"/>
              <a:t>Lorenzetti</a:t>
            </a:r>
            <a:r>
              <a:rPr lang="es-ES" sz="2600" b="1" dirty="0" smtClean="0"/>
              <a:t> </a:t>
            </a:r>
            <a:r>
              <a:rPr lang="es-ES" sz="2600" b="1" dirty="0"/>
              <a:t>y </a:t>
            </a:r>
            <a:r>
              <a:rPr lang="es-ES" sz="2600" b="1" dirty="0" err="1" smtClean="0"/>
              <a:t>Zaffaroni</a:t>
            </a:r>
            <a:r>
              <a:rPr lang="es-ES" sz="2600" b="1" dirty="0" smtClean="0"/>
              <a:t> </a:t>
            </a:r>
            <a:r>
              <a:rPr lang="es-ES" sz="2600" dirty="0"/>
              <a:t>donde se </a:t>
            </a:r>
            <a:r>
              <a:rPr lang="es-ES" sz="2600" dirty="0" smtClean="0"/>
              <a:t>expresó: “… </a:t>
            </a:r>
            <a:r>
              <a:rPr lang="es-ES" sz="2600" b="1" dirty="0" smtClean="0"/>
              <a:t>la </a:t>
            </a:r>
            <a:r>
              <a:rPr lang="es-ES" sz="2600" b="1" dirty="0"/>
              <a:t>función jurisdiccional que compete al </a:t>
            </a:r>
            <a:r>
              <a:rPr lang="es-ES" sz="2600" b="1" dirty="0" smtClean="0"/>
              <a:t>Tribunal </a:t>
            </a:r>
            <a:r>
              <a:rPr lang="es-ES" sz="2600" b="1" dirty="0"/>
              <a:t>de juicio se </a:t>
            </a:r>
            <a:r>
              <a:rPr lang="es-ES" sz="2600" b="1" dirty="0" smtClean="0"/>
              <a:t>halla </a:t>
            </a:r>
            <a:r>
              <a:rPr lang="es-ES" sz="2600" b="1" dirty="0"/>
              <a:t>limitada por los términos del </a:t>
            </a:r>
            <a:r>
              <a:rPr lang="es-ES" sz="2600" b="1" dirty="0" smtClean="0"/>
              <a:t>contradictorio</a:t>
            </a:r>
            <a:r>
              <a:rPr lang="es-ES" sz="2600" dirty="0" smtClean="0"/>
              <a:t>, </a:t>
            </a:r>
            <a:r>
              <a:rPr lang="es-ES" sz="2600" dirty="0"/>
              <a:t>pues cualquier ejercicio de ella que trasciende el ámbito trazado por la propia controversia jurídica atenta contra la esencia misma de la etapa acusatoria de nuestro modelo de enjuiciamiento </a:t>
            </a:r>
            <a:r>
              <a:rPr lang="es-ES" sz="2600" dirty="0" smtClean="0"/>
              <a:t>penal...”.</a:t>
            </a:r>
            <a:endParaRPr lang="es-ES" sz="2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727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4232" y="200717"/>
            <a:ext cx="10474861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/>
              <a:t>​</a:t>
            </a:r>
            <a:r>
              <a:rPr lang="es-ES" sz="2400" b="1" dirty="0"/>
              <a:t>El </a:t>
            </a:r>
            <a:r>
              <a:rPr lang="es-ES" sz="2400" b="1" dirty="0" smtClean="0"/>
              <a:t>Ministerio Público Fiscal </a:t>
            </a:r>
            <a:r>
              <a:rPr lang="es-ES" sz="2400" b="1" dirty="0"/>
              <a:t>es quien </a:t>
            </a:r>
            <a:r>
              <a:rPr lang="es-ES" sz="2400" b="1" dirty="0" smtClean="0"/>
              <a:t>representa a </a:t>
            </a:r>
            <a:r>
              <a:rPr lang="es-ES" sz="2400" b="1" dirty="0"/>
              <a:t>la sociedad agraviada por el delito </a:t>
            </a:r>
            <a:r>
              <a:rPr lang="es-ES" sz="2400" dirty="0"/>
              <a:t>y a quien por ello corresponde verificar la razonabilidad y el cumplimiento de los requisitos requeridos por la ley</a:t>
            </a:r>
            <a:r>
              <a:rPr lang="es-ES" sz="24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dirty="0" smtClean="0"/>
              <a:t>Luego </a:t>
            </a:r>
            <a:r>
              <a:rPr lang="es-ES" sz="2400" dirty="0"/>
              <a:t>de </a:t>
            </a:r>
            <a:r>
              <a:rPr lang="es-ES" sz="2400" dirty="0" smtClean="0"/>
              <a:t>ello </a:t>
            </a:r>
            <a:r>
              <a:rPr lang="es-ES" sz="2400" dirty="0"/>
              <a:t>el </a:t>
            </a:r>
            <a:r>
              <a:rPr lang="es-ES" sz="2400" dirty="0" smtClean="0"/>
              <a:t>Tribunal </a:t>
            </a:r>
            <a:r>
              <a:rPr lang="es-ES" sz="2400" dirty="0"/>
              <a:t>consideró </a:t>
            </a:r>
            <a:r>
              <a:rPr lang="es-ES" sz="2400" dirty="0" smtClean="0"/>
              <a:t>examinar si </a:t>
            </a:r>
            <a:r>
              <a:rPr lang="es-ES" sz="2400" dirty="0"/>
              <a:t>la opinión del </a:t>
            </a:r>
            <a:r>
              <a:rPr lang="es-ES" sz="2400" dirty="0" smtClean="0"/>
              <a:t>Fiscal </a:t>
            </a:r>
            <a:r>
              <a:rPr lang="es-ES" sz="2400" dirty="0"/>
              <a:t>supera exitosamente el </a:t>
            </a:r>
            <a:r>
              <a:rPr lang="es-ES" sz="2400" b="1" dirty="0"/>
              <a:t>control de </a:t>
            </a:r>
            <a:r>
              <a:rPr lang="es-ES" sz="2400" b="1" dirty="0" err="1"/>
              <a:t>logicidad</a:t>
            </a:r>
            <a:r>
              <a:rPr lang="es-ES" sz="2400" b="1" dirty="0"/>
              <a:t> </a:t>
            </a:r>
            <a:r>
              <a:rPr lang="es-ES" sz="2400" b="1" dirty="0" smtClean="0"/>
              <a:t>y </a:t>
            </a:r>
            <a:r>
              <a:rPr lang="es-ES" sz="2400" b="1" dirty="0"/>
              <a:t>fundamentación </a:t>
            </a:r>
            <a:r>
              <a:rPr lang="es-ES" sz="2400" dirty="0"/>
              <a:t>que debe llevarse a </a:t>
            </a:r>
            <a:r>
              <a:rPr lang="es-ES" sz="2400" dirty="0" smtClean="0"/>
              <a:t>cabo, </a:t>
            </a:r>
            <a:r>
              <a:rPr lang="es-ES" sz="2400" dirty="0"/>
              <a:t>de acuerdo con el </a:t>
            </a:r>
            <a:r>
              <a:rPr lang="es-ES" sz="2400" dirty="0" smtClean="0"/>
              <a:t>art. </a:t>
            </a:r>
            <a:r>
              <a:rPr lang="es-ES" sz="2400" dirty="0"/>
              <a:t>69 del </a:t>
            </a:r>
            <a:r>
              <a:rPr lang="es-ES" sz="2400" dirty="0" smtClean="0"/>
              <a:t>C.P.PN., </a:t>
            </a:r>
            <a:r>
              <a:rPr lang="es-ES" sz="2400" dirty="0"/>
              <a:t>por el que se exige que </a:t>
            </a:r>
            <a:r>
              <a:rPr lang="es-ES" sz="2400" b="1" dirty="0"/>
              <a:t>los representantes del </a:t>
            </a:r>
            <a:r>
              <a:rPr lang="es-ES" sz="2400" b="1" dirty="0" smtClean="0"/>
              <a:t>Ministerio Público Fiscal </a:t>
            </a:r>
            <a:r>
              <a:rPr lang="es-ES" sz="2400" b="1" dirty="0"/>
              <a:t>formulen sus requerimientos en forma motivada y </a:t>
            </a:r>
            <a:r>
              <a:rPr lang="es-ES" sz="2400" b="1" dirty="0" smtClean="0"/>
              <a:t>razonable</a:t>
            </a:r>
            <a:r>
              <a:rPr lang="es-ES" sz="2400" dirty="0" smtClean="0"/>
              <a:t>, </a:t>
            </a:r>
            <a:r>
              <a:rPr lang="es-ES" sz="2400" dirty="0"/>
              <a:t>so pena de decretarse su invalidez en caso de que así no se </a:t>
            </a:r>
            <a:r>
              <a:rPr lang="es-ES" sz="2400" dirty="0" smtClean="0"/>
              <a:t>hiciere, </a:t>
            </a:r>
            <a:r>
              <a:rPr lang="es-ES" sz="2400" dirty="0"/>
              <a:t>exigencia esta cuya observancia se verifica en el caso</a:t>
            </a:r>
            <a:r>
              <a:rPr lang="es-ES" sz="2400" dirty="0" smtClean="0"/>
              <a:t>.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Con </a:t>
            </a:r>
            <a:r>
              <a:rPr lang="es-ES" sz="2400" b="1" dirty="0"/>
              <a:t>independencia de la opinión coincidente o discrepante </a:t>
            </a:r>
            <a:r>
              <a:rPr lang="es-ES" sz="2400" dirty="0"/>
              <a:t>que el </a:t>
            </a:r>
            <a:r>
              <a:rPr lang="es-ES" sz="2400" dirty="0" smtClean="0"/>
              <a:t>Tribunal </a:t>
            </a:r>
            <a:r>
              <a:rPr lang="es-ES" sz="2400" dirty="0"/>
              <a:t>pueda tener con respecto a aquella </a:t>
            </a:r>
            <a:r>
              <a:rPr lang="es-ES" sz="2400" dirty="0" smtClean="0"/>
              <a:t>fundamentación, </a:t>
            </a:r>
            <a:r>
              <a:rPr lang="es-ES" sz="2400" dirty="0"/>
              <a:t>se manifestó que no cabían dudas respecto a que </a:t>
            </a:r>
            <a:r>
              <a:rPr lang="es-ES" sz="2400" dirty="0" smtClean="0"/>
              <a:t>como </a:t>
            </a:r>
            <a:r>
              <a:rPr lang="es-ES" sz="2400" dirty="0"/>
              <a:t>se </a:t>
            </a:r>
            <a:r>
              <a:rPr lang="es-ES" sz="2400" dirty="0" smtClean="0"/>
              <a:t>dijera, </a:t>
            </a:r>
            <a:r>
              <a:rPr lang="es-ES" sz="2400" dirty="0"/>
              <a:t>en </a:t>
            </a:r>
            <a:r>
              <a:rPr lang="es-ES" sz="2400" b="1" dirty="0"/>
              <a:t>este caso aquella existe y supera </a:t>
            </a:r>
            <a:r>
              <a:rPr lang="es-ES" sz="2400" b="1" dirty="0" smtClean="0"/>
              <a:t>exitosamente, </a:t>
            </a:r>
            <a:r>
              <a:rPr lang="es-ES" sz="2400" b="1" dirty="0"/>
              <a:t>en forma </a:t>
            </a:r>
            <a:r>
              <a:rPr lang="es-ES" sz="2400" b="1" dirty="0" smtClean="0"/>
              <a:t>holgada, </a:t>
            </a:r>
            <a:r>
              <a:rPr lang="es-ES" sz="2400" b="1" dirty="0"/>
              <a:t>el test de </a:t>
            </a:r>
            <a:r>
              <a:rPr lang="es-ES" sz="2400" b="1" dirty="0" err="1"/>
              <a:t>logicidad</a:t>
            </a:r>
            <a:r>
              <a:rPr lang="es-ES" sz="2400" b="1" dirty="0"/>
              <a:t> y razonabilidad.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99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394232" y="200717"/>
            <a:ext cx="10474861" cy="648073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dirty="0"/>
              <a:t>​Por </a:t>
            </a:r>
            <a:r>
              <a:rPr lang="es-ES" sz="2600" dirty="0" smtClean="0"/>
              <a:t>ello, </a:t>
            </a:r>
            <a:r>
              <a:rPr lang="es-ES" sz="2600" dirty="0"/>
              <a:t>consideraron que </a:t>
            </a:r>
            <a:r>
              <a:rPr lang="es-ES" sz="2600" b="1" dirty="0"/>
              <a:t>se expedirían del modo solicitado por el imputado y su defensa</a:t>
            </a:r>
            <a:r>
              <a:rPr lang="es-ES" sz="26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600" dirty="0" smtClean="0"/>
              <a:t>En </a:t>
            </a:r>
            <a:r>
              <a:rPr lang="es-ES" sz="2600" dirty="0"/>
              <a:t>cuanto a </a:t>
            </a:r>
            <a:r>
              <a:rPr lang="es-ES" sz="2600" b="1" dirty="0"/>
              <a:t>la reparación efectuada </a:t>
            </a:r>
            <a:r>
              <a:rPr lang="es-ES" sz="2600" dirty="0"/>
              <a:t>por el </a:t>
            </a:r>
            <a:r>
              <a:rPr lang="es-ES" sz="2600" dirty="0" smtClean="0"/>
              <a:t>imputado, </a:t>
            </a:r>
            <a:r>
              <a:rPr lang="es-ES" sz="2600" dirty="0"/>
              <a:t>siendo que la </a:t>
            </a:r>
            <a:r>
              <a:rPr lang="es-ES" sz="2600" b="1" dirty="0" smtClean="0"/>
              <a:t>DGI </a:t>
            </a:r>
            <a:r>
              <a:rPr lang="es-ES" sz="2600" b="1" dirty="0"/>
              <a:t>la </a:t>
            </a:r>
            <a:r>
              <a:rPr lang="es-ES" sz="2600" b="1" dirty="0" smtClean="0"/>
              <a:t>rechazó</a:t>
            </a:r>
            <a:r>
              <a:rPr lang="es-ES" sz="2600" dirty="0" smtClean="0"/>
              <a:t>, </a:t>
            </a:r>
            <a:r>
              <a:rPr lang="es-ES" sz="2600" dirty="0"/>
              <a:t>concluyeron que se producía como consecuencia </a:t>
            </a:r>
            <a:r>
              <a:rPr lang="es-ES" sz="2600" dirty="0" smtClean="0"/>
              <a:t>necesaria, </a:t>
            </a:r>
            <a:r>
              <a:rPr lang="es-ES" sz="2600" b="1" dirty="0"/>
              <a:t>la eliminación de la obligación de reparar</a:t>
            </a:r>
            <a:r>
              <a:rPr lang="es-ES" sz="2600" dirty="0"/>
              <a:t>. Por </a:t>
            </a:r>
            <a:r>
              <a:rPr lang="es-ES" sz="2600" dirty="0" smtClean="0"/>
              <a:t>ello, </a:t>
            </a:r>
            <a:r>
              <a:rPr lang="es-ES" sz="2600" dirty="0"/>
              <a:t>estimaron hacer lugar a la suspensión del juicio a </a:t>
            </a:r>
            <a:r>
              <a:rPr lang="es-ES" sz="2600" dirty="0" smtClean="0"/>
              <a:t>prueba, </a:t>
            </a:r>
            <a:r>
              <a:rPr lang="es-ES" sz="2600" dirty="0"/>
              <a:t>dejando sin </a:t>
            </a:r>
            <a:r>
              <a:rPr lang="es-ES" sz="2600" dirty="0" smtClean="0"/>
              <a:t>efecto </a:t>
            </a:r>
            <a:r>
              <a:rPr lang="es-ES" sz="2600" dirty="0"/>
              <a:t>la audiencia de debate</a:t>
            </a:r>
            <a:r>
              <a:rPr lang="es-ES" sz="2600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600" dirty="0" smtClean="0"/>
              <a:t>Por todo ello y en base a lo preceptuado por los arts. 27 bis, 76 bis cuarto párrafo y 76 ter del C.P. y 293 y 515 del C.P.P.N., </a:t>
            </a:r>
            <a:r>
              <a:rPr lang="es-ES" sz="2600" b="1" dirty="0" smtClean="0"/>
              <a:t>se resolvió: Hacer lugar a la suspensión del juicio a prueba y establecer como plazo de suspensión el de dos </a:t>
            </a:r>
            <a:r>
              <a:rPr lang="es-ES" sz="2600" b="1" dirty="0" smtClean="0"/>
              <a:t>años</a:t>
            </a:r>
            <a:r>
              <a:rPr lang="es-ES" sz="2600" dirty="0" smtClean="0"/>
              <a:t>.</a:t>
            </a:r>
            <a:r>
              <a:rPr lang="es-ES" sz="2600" dirty="0" smtClean="0"/>
              <a:t> </a:t>
            </a:r>
            <a:endParaRPr lang="es-ES" sz="26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10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317" y="1484768"/>
            <a:ext cx="10830478" cy="1616042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s-ES" sz="2400" b="1" u="sng" dirty="0" smtClean="0"/>
              <a:t>Cámara Federal de Casación Penal – Sala III</a:t>
            </a:r>
            <a:br>
              <a:rPr lang="es-ES" sz="2400" b="1" u="sng" dirty="0" smtClean="0"/>
            </a:br>
            <a:r>
              <a:rPr lang="es-ES" sz="2400" b="1" u="sng" dirty="0" smtClean="0"/>
              <a:t>Tribunal Oral en lo Penal Económico Nº 1</a:t>
            </a:r>
            <a:br>
              <a:rPr lang="es-ES" sz="2400" b="1" u="sng" dirty="0" smtClean="0"/>
            </a:br>
            <a:r>
              <a:rPr lang="es-MX" sz="2400" b="1" u="sng" dirty="0" smtClean="0"/>
              <a:t>Autos</a:t>
            </a:r>
            <a:r>
              <a:rPr lang="es-MX" sz="2400" b="1" u="sng" dirty="0"/>
              <a:t>:</a:t>
            </a:r>
            <a:r>
              <a:rPr lang="es-MX" sz="2400" b="1" dirty="0"/>
              <a:t> </a:t>
            </a:r>
            <a:r>
              <a:rPr lang="es-MX" sz="2400" b="1" dirty="0" smtClean="0"/>
              <a:t>“</a:t>
            </a:r>
            <a:r>
              <a:rPr lang="es-ES" sz="2400" b="1" dirty="0" err="1" smtClean="0"/>
              <a:t>Garcete</a:t>
            </a:r>
            <a:r>
              <a:rPr lang="es-ES" sz="2400" b="1" dirty="0" smtClean="0"/>
              <a:t>, Augusto Francisco s/Recurso de Casación</a:t>
            </a:r>
            <a:r>
              <a:rPr lang="es-MX" sz="2400" b="1" dirty="0" smtClean="0"/>
              <a:t>”</a:t>
            </a:r>
            <a:r>
              <a:rPr lang="es-AR" sz="2400" b="1" dirty="0"/>
              <a:t/>
            </a:r>
            <a:br>
              <a:rPr lang="es-AR" sz="2400" b="1" dirty="0"/>
            </a:br>
            <a:r>
              <a:rPr lang="es-ES" sz="2400" b="1" dirty="0" smtClean="0"/>
              <a:t>30/8/2023</a:t>
            </a:r>
            <a:endParaRPr lang="es-AR" sz="2400" b="1" dirty="0"/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154317" y="3179305"/>
            <a:ext cx="10830478" cy="331357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400" b="1" dirty="0"/>
              <a:t>La denuncia se había realizado por la falta de </a:t>
            </a:r>
            <a:r>
              <a:rPr lang="es-ES" sz="2400" b="1" dirty="0" smtClean="0"/>
              <a:t>depósito, </a:t>
            </a:r>
            <a:r>
              <a:rPr lang="es-ES" sz="2400" b="1" dirty="0"/>
              <a:t>dentro del plazo </a:t>
            </a:r>
            <a:r>
              <a:rPr lang="es-ES" sz="2400" b="1" dirty="0" smtClean="0"/>
              <a:t>legal, </a:t>
            </a:r>
            <a:r>
              <a:rPr lang="es-ES" sz="2400" b="1" dirty="0"/>
              <a:t>de montos retenidos a los dependientes</a:t>
            </a:r>
            <a:r>
              <a:rPr lang="es-ES" sz="2400" dirty="0"/>
              <a:t> de la contribuyente </a:t>
            </a:r>
            <a:r>
              <a:rPr lang="es-ES" sz="2400" dirty="0" smtClean="0"/>
              <a:t>“VLQ Construcciones SA”, </a:t>
            </a:r>
            <a:r>
              <a:rPr lang="es-ES" sz="2400" b="1" dirty="0"/>
              <a:t>en concepto de aportes al R</a:t>
            </a:r>
            <a:r>
              <a:rPr lang="es-ES" sz="2400" b="1" dirty="0" smtClean="0"/>
              <a:t>égimen Nacional </a:t>
            </a:r>
            <a:r>
              <a:rPr lang="es-ES" sz="2400" b="1" dirty="0"/>
              <a:t>de la </a:t>
            </a:r>
            <a:r>
              <a:rPr lang="es-ES" sz="2400" b="1" dirty="0" smtClean="0"/>
              <a:t>Seguridad Social</a:t>
            </a:r>
            <a:r>
              <a:rPr lang="es-ES" sz="2400" dirty="0" smtClean="0"/>
              <a:t> (art. </a:t>
            </a:r>
            <a:r>
              <a:rPr lang="es-ES" sz="2400" dirty="0"/>
              <a:t>9 de la ley </a:t>
            </a:r>
            <a:r>
              <a:rPr lang="es-ES" sz="2400" dirty="0" smtClean="0"/>
              <a:t>24.769).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400" b="1" dirty="0" smtClean="0"/>
              <a:t>El </a:t>
            </a:r>
            <a:r>
              <a:rPr lang="es-ES" sz="2400" b="1" dirty="0"/>
              <a:t>tribunal </a:t>
            </a:r>
            <a:r>
              <a:rPr lang="es-ES" sz="2400" b="1" dirty="0" err="1" smtClean="0"/>
              <a:t>aquo</a:t>
            </a:r>
            <a:r>
              <a:rPr lang="es-ES" sz="2400" b="1" dirty="0" smtClean="0"/>
              <a:t>, </a:t>
            </a:r>
            <a:r>
              <a:rPr lang="es-ES" sz="2400" b="1" dirty="0"/>
              <a:t>había rechazado el pedido de falta de acción</a:t>
            </a:r>
            <a:r>
              <a:rPr lang="es-ES" sz="2400" dirty="0"/>
              <a:t> en los términos de la ley </a:t>
            </a:r>
            <a:r>
              <a:rPr lang="es-ES" sz="2400" dirty="0" smtClean="0"/>
              <a:t>27.541 (de </a:t>
            </a:r>
            <a:r>
              <a:rPr lang="es-ES" sz="2400" dirty="0"/>
              <a:t>regularización </a:t>
            </a:r>
            <a:r>
              <a:rPr lang="es-ES" sz="2400" dirty="0" smtClean="0"/>
              <a:t>impositiva). </a:t>
            </a:r>
            <a:r>
              <a:rPr lang="es-ES" sz="2400" dirty="0"/>
              <a:t>También </a:t>
            </a:r>
            <a:r>
              <a:rPr lang="es-ES" sz="2400" b="1" dirty="0"/>
              <a:t>la defensa había solicitado la suspensión del juicio </a:t>
            </a:r>
            <a:r>
              <a:rPr lang="es-ES" sz="2400" b="1" dirty="0" smtClean="0"/>
              <a:t>prueba, a lo </a:t>
            </a:r>
            <a:r>
              <a:rPr lang="es-ES" sz="2400" b="1" dirty="0"/>
              <a:t>cual la </a:t>
            </a:r>
            <a:r>
              <a:rPr lang="es-ES" sz="2400" b="1" dirty="0" smtClean="0"/>
              <a:t>AFIP </a:t>
            </a:r>
            <a:r>
              <a:rPr lang="es-ES" sz="2400" b="1" dirty="0"/>
              <a:t>se opuso y la </a:t>
            </a:r>
            <a:r>
              <a:rPr lang="es-ES" sz="2400" b="1" dirty="0" smtClean="0"/>
              <a:t>Auxiliar Fiscal </a:t>
            </a:r>
            <a:r>
              <a:rPr lang="es-ES" sz="2400" b="1" dirty="0"/>
              <a:t>interviniente prestó conformidad</a:t>
            </a:r>
            <a:r>
              <a:rPr lang="es-ES" sz="2400" b="1" dirty="0" smtClean="0"/>
              <a:t>.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154317" y="226337"/>
            <a:ext cx="10830478" cy="1179936"/>
          </a:xfrm>
          <a:prstGeom prst="rect">
            <a:avLst/>
          </a:prstGeom>
          <a:ln>
            <a:solidFill>
              <a:srgbClr val="FFC000"/>
            </a:solidFill>
          </a:ln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87425" indent="-987425" algn="l">
              <a:buClrTx/>
              <a:buFontTx/>
              <a:buNone/>
            </a:pPr>
            <a:r>
              <a:rPr lang="es-ES" sz="2400" b="1" u="sng" dirty="0" smtClean="0">
                <a:solidFill>
                  <a:prstClr val="black"/>
                </a:solidFill>
              </a:rPr>
              <a:t>Tema</a:t>
            </a:r>
            <a:r>
              <a:rPr lang="es-ES" sz="2400" b="1" dirty="0" smtClean="0">
                <a:solidFill>
                  <a:prstClr val="black"/>
                </a:solidFill>
              </a:rPr>
              <a:t>: Apropiación indebida de aportes previsionales. Plan de Facilidades de pago. Denegación </a:t>
            </a:r>
            <a:r>
              <a:rPr lang="es-ES" sz="2400" b="1" dirty="0" smtClean="0">
                <a:solidFill>
                  <a:prstClr val="black"/>
                </a:solidFill>
              </a:rPr>
              <a:t>al pedido para que </a:t>
            </a:r>
            <a:r>
              <a:rPr lang="es-ES" sz="2400" b="1" dirty="0" smtClean="0">
                <a:solidFill>
                  <a:prstClr val="black"/>
                </a:solidFill>
              </a:rPr>
              <a:t>la AFIP deje de ser querellante. </a:t>
            </a:r>
            <a:endParaRPr lang="es-AR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7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idx="1"/>
          </p:nvPr>
        </p:nvSpPr>
        <p:spPr>
          <a:xfrm>
            <a:off x="1430443" y="335075"/>
            <a:ext cx="10601609" cy="61578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/>
              <a:t>El Dr. Lozada</a:t>
            </a:r>
            <a:r>
              <a:rPr lang="es-ES" sz="2300" dirty="0"/>
              <a:t>, Juez del Tribunal Oral, a posteriori </a:t>
            </a:r>
            <a:r>
              <a:rPr lang="es-ES" sz="2300" b="1" dirty="0"/>
              <a:t>suspendió toda decisión respecto al pedido de la </a:t>
            </a:r>
            <a:r>
              <a:rPr lang="es-ES" sz="2300" b="1" dirty="0" err="1"/>
              <a:t>probation</a:t>
            </a:r>
            <a:r>
              <a:rPr lang="es-ES" sz="2300" dirty="0"/>
              <a:t> por entender que podría haberse modificado la </a:t>
            </a:r>
            <a:r>
              <a:rPr lang="es-ES" sz="2300" b="1" dirty="0"/>
              <a:t>legitimación procesal de la AFIP</a:t>
            </a:r>
            <a:r>
              <a:rPr lang="es-ES" sz="2300" dirty="0"/>
              <a:t> para continuar en su rol de querellante.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dirty="0"/>
              <a:t>Así el tribunal resolvió con fecha 30/9/22 </a:t>
            </a:r>
            <a:r>
              <a:rPr lang="es-ES" sz="2300" b="1" dirty="0"/>
              <a:t>apartar a la parte querellante al haberse pagado la mayor parte del perjuicio </a:t>
            </a:r>
            <a:r>
              <a:rPr lang="es-ES" sz="2300" b="1" dirty="0" smtClean="0"/>
              <a:t>fiscal</a:t>
            </a:r>
            <a:r>
              <a:rPr lang="es-ES" sz="2300" dirty="0" smtClean="0"/>
              <a:t>, sólo </a:t>
            </a:r>
            <a:r>
              <a:rPr lang="es-ES" sz="2300" dirty="0"/>
              <a:t>quedaba subsistente el pago de </a:t>
            </a:r>
            <a:r>
              <a:rPr lang="es-ES" sz="2300" dirty="0" smtClean="0"/>
              <a:t>$500.000 </a:t>
            </a:r>
            <a:r>
              <a:rPr lang="es-ES" sz="2300" dirty="0"/>
              <a:t>y </a:t>
            </a:r>
            <a:r>
              <a:rPr lang="es-ES" sz="2300" dirty="0" smtClean="0"/>
              <a:t>había abonado </a:t>
            </a:r>
            <a:r>
              <a:rPr lang="es-ES" sz="2300" dirty="0"/>
              <a:t>más de </a:t>
            </a:r>
            <a:r>
              <a:rPr lang="es-ES" sz="2300" dirty="0" smtClean="0"/>
              <a:t>$2.200.000.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es-ES" sz="2300" b="1" dirty="0"/>
              <a:t>El apoderado de la </a:t>
            </a:r>
            <a:r>
              <a:rPr lang="es-ES" sz="2300" b="1" dirty="0" smtClean="0"/>
              <a:t>AFIP </a:t>
            </a:r>
            <a:r>
              <a:rPr lang="es-ES" sz="2300" b="1" dirty="0"/>
              <a:t>había interpuesto recurso de </a:t>
            </a:r>
            <a:r>
              <a:rPr lang="es-ES" sz="2300" b="1" dirty="0" smtClean="0"/>
              <a:t>Casación</a:t>
            </a:r>
            <a:r>
              <a:rPr lang="es-ES" sz="2300" dirty="0" smtClean="0"/>
              <a:t> </a:t>
            </a:r>
            <a:r>
              <a:rPr lang="es-ES" sz="2300" dirty="0"/>
              <a:t>en razón que el </a:t>
            </a:r>
            <a:r>
              <a:rPr lang="es-ES" sz="2300" dirty="0" smtClean="0"/>
              <a:t>TOPE Nº 1 </a:t>
            </a:r>
            <a:r>
              <a:rPr lang="es-ES" sz="2300" dirty="0"/>
              <a:t>había apartado a esa parte de su rol de querellante</a:t>
            </a:r>
            <a:r>
              <a:rPr lang="es-ES" sz="2300" dirty="0" smtClean="0"/>
              <a:t>.</a:t>
            </a:r>
          </a:p>
          <a:p>
            <a:pPr marL="271463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s-ES" sz="2300" b="1" dirty="0" smtClean="0"/>
              <a:t>El fundamento fue que </a:t>
            </a:r>
            <a:r>
              <a:rPr lang="es-ES" sz="2300" b="1" dirty="0"/>
              <a:t>se había considerado equívocamente que el imputado y la querella habían llegado a una especie de </a:t>
            </a:r>
            <a:r>
              <a:rPr lang="es-ES" sz="2300" b="1" dirty="0" smtClean="0"/>
              <a:t>acuerdo/convenio</a:t>
            </a:r>
            <a:r>
              <a:rPr lang="es-ES" sz="2300" dirty="0" smtClean="0"/>
              <a:t>, </a:t>
            </a:r>
            <a:r>
              <a:rPr lang="es-ES" sz="2300" dirty="0"/>
              <a:t>en razón del pago parcial efectuado por la firma </a:t>
            </a:r>
            <a:r>
              <a:rPr lang="es-ES" sz="2300" dirty="0" smtClean="0"/>
              <a:t>RAGHSA </a:t>
            </a:r>
            <a:r>
              <a:rPr lang="es-ES" sz="2300" dirty="0"/>
              <a:t>en carácter de responsable solidario del contribuyente </a:t>
            </a:r>
            <a:r>
              <a:rPr lang="es-ES" sz="2300" dirty="0" smtClean="0"/>
              <a:t>VLQ Construcciones S.A., </a:t>
            </a:r>
            <a:r>
              <a:rPr lang="es-ES" sz="2300" dirty="0"/>
              <a:t>al acogerse a un plan de facilidades de pago</a:t>
            </a:r>
            <a:r>
              <a:rPr lang="es-ES" sz="2300" dirty="0" smtClean="0"/>
              <a:t>.</a:t>
            </a:r>
            <a:endParaRPr lang="es-ES" sz="2300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410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</TotalTime>
  <Words>2492</Words>
  <Application>Microsoft Office PowerPoint</Application>
  <PresentationFormat>Panorámica</PresentationFormat>
  <Paragraphs>81</Paragraphs>
  <Slides>17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Calibri</vt:lpstr>
      <vt:lpstr>Arial</vt:lpstr>
      <vt:lpstr>Century Gothic</vt:lpstr>
      <vt:lpstr>1_Parallax</vt:lpstr>
      <vt:lpstr>8º CICLO DE  JURISPRUDENCIA 2023</vt:lpstr>
      <vt:lpstr>Tribunal Oral en lo Penal Económico Nº 1 Autos: “Agrest, Roberto Arnaldo s/Inf. Ley 24.769” 11/9/2023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Cámara Federal de Casación Penal – Sala III Tribunal Oral en lo Penal Económico Nº 1 Autos: “Garcete, Augusto Francisco s/Recurso de Casación” 30/8/2023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Cámara Nacional de Apelaciones en lo Penal Económico – Sala B Juzgado Nacional en lo Penal Económico Nº 4 Secretaría Nº 7 Autos: “E.S.D. S.A. s/Inf. Ley 24.769” 24/10/23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Leandro D. Pais</dc:creator>
  <cp:lastModifiedBy>Nancy Rocha</cp:lastModifiedBy>
  <cp:revision>558</cp:revision>
  <cp:lastPrinted>2023-11-07T14:15:11Z</cp:lastPrinted>
  <dcterms:created xsi:type="dcterms:W3CDTF">2020-03-03T17:39:29Z</dcterms:created>
  <dcterms:modified xsi:type="dcterms:W3CDTF">2023-11-07T14:15:16Z</dcterms:modified>
</cp:coreProperties>
</file>