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7" r:id="rId1"/>
  </p:sldMasterIdLst>
  <p:notesMasterIdLst>
    <p:notesMasterId r:id="rId19"/>
  </p:notesMasterIdLst>
  <p:handoutMasterIdLst>
    <p:handoutMasterId r:id="rId20"/>
  </p:handoutMasterIdLst>
  <p:sldIdLst>
    <p:sldId id="275" r:id="rId2"/>
    <p:sldId id="322" r:id="rId3"/>
    <p:sldId id="323" r:id="rId4"/>
    <p:sldId id="353" r:id="rId5"/>
    <p:sldId id="354" r:id="rId6"/>
    <p:sldId id="340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</p:sldIdLst>
  <p:sldSz cx="12192000" cy="6858000"/>
  <p:notesSz cx="6797675" cy="9928225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LkZrtI9uanj0PMHYW4ycRmWJm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2E38-9CBC-446C-8E83-5F8B8EE9D232}" type="datetimeFigureOut">
              <a:rPr lang="es-AR" smtClean="0"/>
              <a:t>02/10/2023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E7CA9-B0C4-43DA-AA52-5063F59CDB9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971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986451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lang="es-A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03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39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6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33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828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 userDrawn="1"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5377" y="3996267"/>
            <a:ext cx="6987645" cy="891953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editar </a:t>
            </a:r>
            <a:r>
              <a:rPr lang="es-ES" dirty="0" err="1" smtClean="0"/>
              <a:t>grael</a:t>
            </a:r>
            <a:r>
              <a:rPr lang="es-ES" dirty="0" smtClean="0"/>
              <a:t>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1585543"/>
            <a:ext cx="8912223" cy="2410724"/>
          </a:xfrm>
        </p:spPr>
        <p:txBody>
          <a:bodyPr anchor="ctr">
            <a:noAutofit/>
          </a:bodyPr>
          <a:lstStyle>
            <a:lvl1pPr algn="ctr">
              <a:defRPr sz="5400" b="1" baseline="0">
                <a:effectLst/>
                <a:latin typeface="+mj-lt"/>
              </a:defRPr>
            </a:lvl1pPr>
          </a:lstStyle>
          <a:p>
            <a:r>
              <a:rPr lang="es-ES" dirty="0" smtClean="0"/>
              <a:t>3º CICLO DE JURISPRUDENCIA 2022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4049011" y="525271"/>
            <a:ext cx="2244203" cy="983627"/>
          </a:xfrm>
          <a:prstGeom prst="rect">
            <a:avLst/>
          </a:prstGeom>
        </p:spPr>
      </p:pic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0999" y="6630355"/>
            <a:ext cx="872657" cy="143315"/>
          </a:xfrm>
        </p:spPr>
        <p:txBody>
          <a:bodyPr/>
          <a:lstStyle/>
          <a:p>
            <a:fld id="{A1FAC98B-F9D1-42FC-951D-CE59A5483D03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0219" y="6630355"/>
            <a:ext cx="420805" cy="14331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9285884" y="583271"/>
            <a:ext cx="2450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Centro Argentino</a:t>
            </a:r>
          </a:p>
          <a:p>
            <a:r>
              <a:rPr lang="es-ES" sz="1600" b="1" dirty="0" smtClean="0"/>
              <a:t>de Estudios</a:t>
            </a:r>
          </a:p>
          <a:p>
            <a:r>
              <a:rPr lang="es-ES" sz="1600" b="1" dirty="0" smtClean="0"/>
              <a:t>en lo Penal Tributario</a:t>
            </a:r>
            <a:endParaRPr lang="es-AR" sz="1600" b="1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5578" y="424964"/>
            <a:ext cx="1294689" cy="11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93F8-6BDD-4BFD-9D2C-F0482DAFCDE0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D02-A27B-4AC6-94BC-1E47D472EEB2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1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6C7F-0BE3-4CD4-88ED-E322D6C67F54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6265-E0E8-442D-B804-760D26508E35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3CF0-C517-4497-BAA2-E7DC2CA62196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2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E791-1387-4603-9E46-F48B76EED372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3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138-35A6-4A1C-877C-838058081E2F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41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E36A-62C1-4CB4-A9D9-F81578B1A34D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9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9F40-CFFD-41AD-AC7D-F8C78F17BCCF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5289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C86-879B-4F3B-A544-33DE975A5143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0B56-1CB4-4D4E-80AF-33AFFE1EE56D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8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09F9-C74E-48D7-BD06-B66A7FDA7C41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2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F0D7-1C18-4E56-8DBB-40A86F2BDA50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1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F23B-7224-496E-9A65-0D5FC13AA0A0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2185-79DA-4A15-B943-C5F29B44C3D0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7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EC68-A972-4224-9F0E-BD4D97B834FC}" type="datetime1">
              <a:rPr lang="en-US" smtClean="0">
                <a:solidFill>
                  <a:prstClr val="black"/>
                </a:solidFill>
              </a:rPr>
              <a:t>10/2/2023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6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5656" y="0"/>
            <a:ext cx="1790877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41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862667"/>
            <a:ext cx="10018713" cy="4492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0657" y="6441739"/>
            <a:ext cx="11430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>
              <a:buClrTx/>
              <a:buFontTx/>
              <a:buNone/>
            </a:pPr>
            <a:fld id="{83CE6E8C-204E-4C22-9FAA-31746BB034E7}" type="datetime1">
              <a:rPr lang="en-US" kern="1200" smtClean="0">
                <a:solidFill>
                  <a:prstClr val="black"/>
                </a:solidFill>
                <a:ea typeface="+mn-ea"/>
                <a:cs typeface="+mn-cs"/>
              </a:rPr>
              <a:t>10/2/2023</a:t>
            </a:fld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9857" y="6441739"/>
            <a:ext cx="55116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>
              <a:buClrTx/>
              <a:buFontTx/>
              <a:buNone/>
            </a:pPr>
            <a:fld id="{D57F1E4F-1CFF-5643-939E-217C01CDF565}" type="slidenum"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‹Nº›</a:t>
            </a:fld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7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6201625" y="4928774"/>
            <a:ext cx="5228970" cy="1671203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Graciela N. Manonellas</a:t>
            </a:r>
          </a:p>
          <a:p>
            <a:pPr>
              <a:spcBef>
                <a:spcPct val="0"/>
              </a:spcBef>
            </a:pPr>
            <a:r>
              <a:rPr lang="es-ES" sz="20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manonellas@bnc.com.ar</a:t>
            </a:r>
          </a:p>
          <a:p>
            <a:pPr>
              <a:spcBef>
                <a:spcPct val="0"/>
              </a:spcBef>
            </a:pPr>
            <a:r>
              <a:rPr lang="es-ES" sz="20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04/10/23</a:t>
            </a:r>
            <a:endParaRPr lang="es-AR" sz="20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065006" y="2154726"/>
            <a:ext cx="7514376" cy="217652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sz="4800" dirty="0" smtClean="0"/>
              <a:t>7º CICLO DE </a:t>
            </a:r>
            <a:br>
              <a:rPr lang="es-ES" sz="4800" dirty="0" smtClean="0"/>
            </a:br>
            <a:r>
              <a:rPr lang="es-ES" sz="4800" dirty="0" smtClean="0"/>
              <a:t>JURISPRUDENCIA 2023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31876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01157" y="513061"/>
            <a:ext cx="10619715" cy="57263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/>
              <a:t>Así el tribunal consideró que la decisión recurrida deberá ser revocada</a:t>
            </a:r>
            <a:r>
              <a:rPr lang="es-ES" sz="2400" b="1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Recordó </a:t>
            </a:r>
            <a:r>
              <a:rPr lang="es-ES" sz="2400" b="1" dirty="0"/>
              <a:t>que cuando se </a:t>
            </a:r>
            <a:r>
              <a:rPr lang="es-ES" sz="2400" b="1" dirty="0" smtClean="0"/>
              <a:t>delega </a:t>
            </a:r>
            <a:r>
              <a:rPr lang="es-ES" sz="2400" b="1" dirty="0"/>
              <a:t>la instrucción al </a:t>
            </a:r>
            <a:r>
              <a:rPr lang="es-ES" sz="2400" b="1" dirty="0" smtClean="0"/>
              <a:t>Fiscal, el Juez </a:t>
            </a:r>
            <a:r>
              <a:rPr lang="es-ES" sz="2400" b="1" dirty="0"/>
              <a:t>no está autorizado a imponerle la realización de medidas de </a:t>
            </a:r>
            <a:r>
              <a:rPr lang="es-ES" sz="2400" b="1" dirty="0" smtClean="0"/>
              <a:t>prueba, </a:t>
            </a:r>
            <a:r>
              <a:rPr lang="es-ES" sz="2400" dirty="0"/>
              <a:t>dado que el </a:t>
            </a:r>
            <a:r>
              <a:rPr lang="es-ES" sz="2400" dirty="0" smtClean="0"/>
              <a:t>Fiscal </a:t>
            </a:r>
            <a:r>
              <a:rPr lang="es-ES" sz="2400" dirty="0"/>
              <a:t>no actúa como auxiliar del </a:t>
            </a:r>
            <a:r>
              <a:rPr lang="es-ES" sz="2400" dirty="0" smtClean="0"/>
              <a:t>juez, </a:t>
            </a:r>
            <a:r>
              <a:rPr lang="es-ES" sz="2400" dirty="0"/>
              <a:t>sino como un órgano independiente y autónomo encargado de la dirección de la investigación</a:t>
            </a:r>
            <a:r>
              <a:rPr lang="es-ES" sz="24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Por </a:t>
            </a:r>
            <a:r>
              <a:rPr lang="es-ES" sz="2400" dirty="0"/>
              <a:t>lo </a:t>
            </a:r>
            <a:r>
              <a:rPr lang="es-ES" sz="2400" dirty="0" smtClean="0"/>
              <a:t>tanto, </a:t>
            </a:r>
            <a:r>
              <a:rPr lang="es-ES" sz="2400" b="1" dirty="0"/>
              <a:t>a partir de la delegación de la </a:t>
            </a:r>
            <a:r>
              <a:rPr lang="es-ES" sz="2400" b="1" dirty="0" smtClean="0"/>
              <a:t>instrucción, </a:t>
            </a:r>
            <a:r>
              <a:rPr lang="es-ES" sz="2400" b="1" dirty="0"/>
              <a:t>la actividad probatoria se encuentra subordinada a criterio del </a:t>
            </a:r>
            <a:r>
              <a:rPr lang="es-ES" sz="2400" b="1" dirty="0" smtClean="0"/>
              <a:t>Fiscal</a:t>
            </a:r>
            <a:r>
              <a:rPr lang="es-ES" sz="2400" dirty="0" smtClean="0"/>
              <a:t>, </a:t>
            </a:r>
            <a:r>
              <a:rPr lang="es-ES" sz="2400" dirty="0"/>
              <a:t>salvo que el juez decida dejar sin efecto la delegación y </a:t>
            </a:r>
            <a:r>
              <a:rPr lang="es-ES" sz="2400" dirty="0" smtClean="0"/>
              <a:t>asumir </a:t>
            </a:r>
            <a:r>
              <a:rPr lang="es-ES" sz="2400" dirty="0" smtClean="0"/>
              <a:t>él </a:t>
            </a:r>
            <a:r>
              <a:rPr lang="es-ES" sz="2400" dirty="0" smtClean="0"/>
              <a:t>mismo </a:t>
            </a:r>
            <a:r>
              <a:rPr lang="es-ES" sz="2400" dirty="0"/>
              <a:t>la investigación</a:t>
            </a:r>
            <a:r>
              <a:rPr lang="es-ES" sz="2400" dirty="0" smtClean="0"/>
              <a:t>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u="sng" dirty="0" smtClean="0"/>
              <a:t>Por ello </a:t>
            </a:r>
            <a:r>
              <a:rPr lang="es-ES" sz="2400" b="1" u="sng" dirty="0"/>
              <a:t>se </a:t>
            </a:r>
            <a:r>
              <a:rPr lang="es-ES" sz="2400" b="1" u="sng" dirty="0" smtClean="0"/>
              <a:t>resolvió</a:t>
            </a:r>
            <a:r>
              <a:rPr lang="es-ES" sz="2400" dirty="0" smtClean="0"/>
              <a:t>: </a:t>
            </a:r>
            <a:r>
              <a:rPr lang="es-ES" sz="2400" b="1" dirty="0" smtClean="0"/>
              <a:t>Revocar </a:t>
            </a:r>
            <a:r>
              <a:rPr lang="es-ES" sz="2400" b="1" dirty="0"/>
              <a:t>la decisión apelada</a:t>
            </a:r>
            <a:r>
              <a:rPr lang="es-ES" sz="2400" dirty="0"/>
              <a:t> y disponer que el juez se pronuncie nuevamente de acuerdo con lo expuesto.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0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317" y="1007968"/>
            <a:ext cx="10830478" cy="1902720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ES" sz="2400" b="1" u="sng" dirty="0" smtClean="0"/>
              <a:t>Cámara Federal de Casación Penal – Sala 4</a:t>
            </a:r>
            <a:br>
              <a:rPr lang="es-ES" sz="2400" b="1" u="sng" dirty="0" smtClean="0"/>
            </a:br>
            <a:r>
              <a:rPr lang="es-ES" sz="2400" b="1" u="sng" dirty="0" smtClean="0"/>
              <a:t>Juzgado Federal Nº 1 de Córdoba</a:t>
            </a:r>
            <a:br>
              <a:rPr lang="es-ES" sz="2400" b="1" u="sng" dirty="0" smtClean="0"/>
            </a:br>
            <a:r>
              <a:rPr lang="es-MX" sz="2400" b="1" u="sng" dirty="0" smtClean="0"/>
              <a:t>Autos</a:t>
            </a:r>
            <a:r>
              <a:rPr lang="es-MX" sz="2400" b="1" u="sng" dirty="0"/>
              <a:t>:</a:t>
            </a:r>
            <a:r>
              <a:rPr lang="es-MX" sz="2400" b="1" dirty="0"/>
              <a:t> </a:t>
            </a:r>
            <a:r>
              <a:rPr lang="es-MX" sz="2400" b="1" dirty="0" smtClean="0"/>
              <a:t>“</a:t>
            </a:r>
            <a:r>
              <a:rPr lang="es-ES" sz="2400" b="1" dirty="0" smtClean="0"/>
              <a:t>Pereyra Córdoba Campos, Jorge Héctor Pedro s/ Recurso de Casación</a:t>
            </a:r>
            <a:r>
              <a:rPr lang="es-MX" sz="2400" b="1" dirty="0" smtClean="0"/>
              <a:t>”</a:t>
            </a:r>
            <a:r>
              <a:rPr lang="es-AR" sz="2400" b="1" dirty="0"/>
              <a:t/>
            </a:r>
            <a:br>
              <a:rPr lang="es-AR" sz="2400" b="1" dirty="0"/>
            </a:br>
            <a:r>
              <a:rPr lang="es-ES" sz="2400" b="1" dirty="0" smtClean="0"/>
              <a:t>11/9/2023</a:t>
            </a:r>
            <a:endParaRPr lang="es-AR" sz="2400" b="1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244847" y="3014804"/>
            <a:ext cx="10830478" cy="373908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/>
              <a:t>La </a:t>
            </a:r>
            <a:r>
              <a:rPr lang="es-ES" sz="2400" b="1" dirty="0" smtClean="0"/>
              <a:t>Cámara </a:t>
            </a:r>
            <a:r>
              <a:rPr lang="es-ES" sz="2400" b="1" dirty="0"/>
              <a:t>Federal de </a:t>
            </a:r>
            <a:r>
              <a:rPr lang="es-ES" sz="2400" b="1" dirty="0" smtClean="0"/>
              <a:t>Apelaciones </a:t>
            </a:r>
            <a:r>
              <a:rPr lang="es-ES" sz="2400" b="1" dirty="0"/>
              <a:t>de Córdoba</a:t>
            </a:r>
            <a:r>
              <a:rPr lang="es-ES" sz="2400" dirty="0"/>
              <a:t> había revocado parcialmente la resolución del </a:t>
            </a:r>
            <a:r>
              <a:rPr lang="es-ES" sz="2400" dirty="0" smtClean="0"/>
              <a:t>Juzgado </a:t>
            </a:r>
            <a:r>
              <a:rPr lang="es-ES" sz="2400" dirty="0"/>
              <a:t>Federal </a:t>
            </a:r>
            <a:r>
              <a:rPr lang="es-ES" sz="2400" dirty="0" smtClean="0"/>
              <a:t>Nº 1 </a:t>
            </a:r>
            <a:r>
              <a:rPr lang="es-ES" sz="2400" dirty="0"/>
              <a:t>de Córdoba y </a:t>
            </a:r>
            <a:r>
              <a:rPr lang="es-ES" sz="2400" b="1" dirty="0"/>
              <a:t>declaró la nulidad absoluta de </a:t>
            </a:r>
            <a:r>
              <a:rPr lang="es-ES" sz="2400" b="1" dirty="0" smtClean="0"/>
              <a:t>las </a:t>
            </a:r>
            <a:r>
              <a:rPr lang="es-ES" sz="2400" b="1" dirty="0"/>
              <a:t>de las intervenciones </a:t>
            </a:r>
            <a:r>
              <a:rPr lang="es-ES" sz="2400" dirty="0"/>
              <a:t>de las líneas telefónicas dispuestas por el J</a:t>
            </a:r>
            <a:r>
              <a:rPr lang="es-ES" sz="2400" dirty="0" smtClean="0"/>
              <a:t>uzgado.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La </a:t>
            </a:r>
            <a:r>
              <a:rPr lang="es-ES" sz="2400" b="1" dirty="0"/>
              <a:t>parte querellante </a:t>
            </a:r>
            <a:r>
              <a:rPr lang="es-ES" sz="2400" b="1" dirty="0" smtClean="0"/>
              <a:t>AFIP-DGI y </a:t>
            </a:r>
            <a:r>
              <a:rPr lang="es-ES" sz="2400" b="1" dirty="0"/>
              <a:t>el </a:t>
            </a:r>
            <a:r>
              <a:rPr lang="es-ES" sz="2400" b="1" dirty="0" smtClean="0"/>
              <a:t>Fiscal </a:t>
            </a:r>
            <a:r>
              <a:rPr lang="es-ES" sz="2400" b="1" dirty="0"/>
              <a:t>interpusieron recursos de casación que fueron concedidos</a:t>
            </a:r>
            <a:r>
              <a:rPr lang="es-ES" sz="2400" b="1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/>
              <a:t>La querella DGI </a:t>
            </a:r>
            <a:r>
              <a:rPr lang="es-ES" sz="2400" dirty="0"/>
              <a:t>fundó el recurso manifestando que </a:t>
            </a:r>
            <a:r>
              <a:rPr lang="es-ES" sz="2400" b="1" dirty="0"/>
              <a:t>la prueba fue obtenida de acuerdo con las atribuciones con que cuenta la AFIP-DGI</a:t>
            </a:r>
            <a:r>
              <a:rPr lang="es-ES" sz="2400" dirty="0"/>
              <a:t>. </a:t>
            </a:r>
            <a:endParaRPr lang="es-ES" sz="2400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54317" y="262931"/>
            <a:ext cx="10830478" cy="533774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96938" indent="-896938" algn="l">
              <a:buClrTx/>
              <a:buFontTx/>
              <a:buNone/>
            </a:pPr>
            <a:r>
              <a:rPr lang="es-ES" sz="2400" b="1" u="sng" dirty="0" smtClean="0">
                <a:solidFill>
                  <a:prstClr val="black"/>
                </a:solidFill>
              </a:rPr>
              <a:t>Tema</a:t>
            </a:r>
            <a:r>
              <a:rPr lang="es-ES" sz="2400" b="1" dirty="0" smtClean="0">
                <a:solidFill>
                  <a:prstClr val="black"/>
                </a:solidFill>
              </a:rPr>
              <a:t>: Nulidad de las intervenciones telefónicas</a:t>
            </a:r>
            <a:endParaRPr lang="es-A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06230" y="92075"/>
            <a:ext cx="10816360" cy="66980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/>
              <a:t>El representante del Ministerio Público Fiscal manifestó que se corroboraba la validez probatoria de los elementos de prueba </a:t>
            </a:r>
            <a:r>
              <a:rPr lang="es-ES" sz="2400" dirty="0"/>
              <a:t>obtenidos a partir de su diligenciamiento y posterior incorporación al legajo que se había formado.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Recalcó </a:t>
            </a:r>
            <a:r>
              <a:rPr lang="es-ES" sz="2400" b="1" dirty="0"/>
              <a:t>que el </a:t>
            </a:r>
            <a:r>
              <a:rPr lang="es-ES" sz="2400" b="1" dirty="0" smtClean="0"/>
              <a:t>Fiscal </a:t>
            </a:r>
            <a:r>
              <a:rPr lang="es-ES" sz="2400" b="1" dirty="0"/>
              <a:t>de grado tuvo intervención desde el inicio de la investigación </a:t>
            </a:r>
            <a:r>
              <a:rPr lang="es-ES" sz="2400" dirty="0" smtClean="0"/>
              <a:t>en oportunidad </a:t>
            </a:r>
            <a:r>
              <a:rPr lang="es-ES" sz="2400" dirty="0"/>
              <a:t>de recibir la denuncia. El juez no actuó de oficio</a:t>
            </a:r>
            <a:r>
              <a:rPr lang="es-ES" sz="2400" dirty="0" smtClean="0"/>
              <a:t>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dirty="0"/>
              <a:t>En </a:t>
            </a:r>
            <a:r>
              <a:rPr lang="es-ES" sz="2400" dirty="0" smtClean="0"/>
              <a:t>la oportunidad </a:t>
            </a:r>
            <a:r>
              <a:rPr lang="es-ES" sz="2400" dirty="0"/>
              <a:t>prevista por el </a:t>
            </a:r>
            <a:r>
              <a:rPr lang="es-ES" sz="2400" dirty="0" smtClean="0"/>
              <a:t>art. 465 </a:t>
            </a:r>
            <a:r>
              <a:rPr lang="es-ES" sz="2400" dirty="0"/>
              <a:t>bis del </a:t>
            </a:r>
            <a:r>
              <a:rPr lang="es-ES" sz="2400" dirty="0" smtClean="0"/>
              <a:t>CPPN, </a:t>
            </a:r>
            <a:r>
              <a:rPr lang="es-ES" sz="2400" dirty="0"/>
              <a:t>la </a:t>
            </a:r>
            <a:r>
              <a:rPr lang="es-ES" sz="2400" dirty="0" smtClean="0"/>
              <a:t>DGI, </a:t>
            </a:r>
            <a:r>
              <a:rPr lang="es-ES" sz="2400" dirty="0"/>
              <a:t>la </a:t>
            </a:r>
            <a:r>
              <a:rPr lang="es-ES" sz="2400" dirty="0" smtClean="0"/>
              <a:t>UIF, </a:t>
            </a:r>
            <a:r>
              <a:rPr lang="es-ES" sz="2400" dirty="0"/>
              <a:t>el representante del </a:t>
            </a:r>
            <a:r>
              <a:rPr lang="es-ES" sz="2400" dirty="0" smtClean="0"/>
              <a:t>Ministerio Público Fiscal </a:t>
            </a:r>
            <a:r>
              <a:rPr lang="es-ES" sz="2400" dirty="0"/>
              <a:t>y los defensores particulares efectuaron sus presentaciones</a:t>
            </a:r>
            <a:r>
              <a:rPr lang="es-ES" sz="2400" dirty="0" smtClean="0"/>
              <a:t>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/>
              <a:t>El primer voto correspondió al </a:t>
            </a:r>
            <a:r>
              <a:rPr lang="es-ES" sz="2400" b="1" dirty="0" smtClean="0"/>
              <a:t>Dr. </a:t>
            </a:r>
            <a:r>
              <a:rPr lang="es-ES" sz="2400" b="1" dirty="0"/>
              <a:t>Mariano </a:t>
            </a:r>
            <a:r>
              <a:rPr lang="es-ES" sz="2400" b="1" dirty="0" smtClean="0"/>
              <a:t>Hernán </a:t>
            </a:r>
            <a:r>
              <a:rPr lang="es-ES" sz="2400" b="1" dirty="0" err="1" smtClean="0"/>
              <a:t>Borinsky</a:t>
            </a:r>
            <a:r>
              <a:rPr lang="es-ES" sz="2400" dirty="0" smtClean="0"/>
              <a:t> </a:t>
            </a:r>
            <a:r>
              <a:rPr lang="es-ES" sz="2400" dirty="0"/>
              <a:t>quien manifestó: </a:t>
            </a:r>
            <a:r>
              <a:rPr lang="es-ES" sz="2400" b="1" dirty="0" smtClean="0"/>
              <a:t>La </a:t>
            </a:r>
            <a:r>
              <a:rPr lang="es-ES" sz="2400" b="1" dirty="0"/>
              <a:t>denuncia fue efectuada por el </a:t>
            </a:r>
            <a:r>
              <a:rPr lang="es-ES" sz="2400" b="1" dirty="0" smtClean="0"/>
              <a:t>Sindicato Único </a:t>
            </a:r>
            <a:r>
              <a:rPr lang="es-ES" sz="2400" b="1" dirty="0"/>
              <a:t>de </a:t>
            </a:r>
            <a:r>
              <a:rPr lang="es-ES" sz="2400" b="1" dirty="0" smtClean="0"/>
              <a:t>Recolectores </a:t>
            </a:r>
            <a:r>
              <a:rPr lang="es-ES" sz="2400" b="1" dirty="0"/>
              <a:t>de </a:t>
            </a:r>
            <a:r>
              <a:rPr lang="es-ES" sz="2400" b="1" dirty="0" smtClean="0"/>
              <a:t>Residuos </a:t>
            </a:r>
            <a:r>
              <a:rPr lang="es-ES" sz="2400" b="1" dirty="0"/>
              <a:t>y </a:t>
            </a:r>
            <a:r>
              <a:rPr lang="es-ES" sz="2400" b="1" dirty="0" smtClean="0"/>
              <a:t>Barrido </a:t>
            </a:r>
            <a:r>
              <a:rPr lang="es-ES" sz="2400" b="1" dirty="0"/>
              <a:t>de Córdoba y de la </a:t>
            </a:r>
            <a:r>
              <a:rPr lang="es-ES" sz="2400" b="1" dirty="0" smtClean="0"/>
              <a:t>Obra Social </a:t>
            </a:r>
            <a:r>
              <a:rPr lang="es-ES" sz="2400" dirty="0"/>
              <a:t>del </a:t>
            </a:r>
            <a:r>
              <a:rPr lang="es-ES" sz="2400" dirty="0" smtClean="0"/>
              <a:t>Sindicato Único </a:t>
            </a:r>
            <a:r>
              <a:rPr lang="es-ES" sz="2400" dirty="0"/>
              <a:t>de </a:t>
            </a:r>
            <a:r>
              <a:rPr lang="es-ES" sz="2400" dirty="0" smtClean="0"/>
              <a:t>Recolectores </a:t>
            </a:r>
            <a:r>
              <a:rPr lang="es-ES" sz="2400" dirty="0"/>
              <a:t>de </a:t>
            </a:r>
            <a:r>
              <a:rPr lang="es-ES" sz="2400" dirty="0" smtClean="0"/>
              <a:t>Residuos </a:t>
            </a:r>
            <a:r>
              <a:rPr lang="es-ES" sz="2400" dirty="0"/>
              <a:t>y </a:t>
            </a:r>
            <a:r>
              <a:rPr lang="es-ES" sz="2400" dirty="0" smtClean="0"/>
              <a:t>Barrido </a:t>
            </a:r>
            <a:r>
              <a:rPr lang="es-ES" sz="2400" dirty="0"/>
              <a:t>de </a:t>
            </a:r>
            <a:r>
              <a:rPr lang="es-ES" sz="2400" dirty="0" smtClean="0"/>
              <a:t>Córdoba, </a:t>
            </a:r>
            <a:r>
              <a:rPr lang="es-ES" sz="2400" b="1" dirty="0"/>
              <a:t>en contra </a:t>
            </a:r>
            <a:r>
              <a:rPr lang="es-ES" sz="2400" dirty="0"/>
              <a:t>de los responsables </a:t>
            </a:r>
            <a:r>
              <a:rPr lang="es-ES" sz="2400" b="1" dirty="0"/>
              <a:t>de la firma </a:t>
            </a:r>
            <a:r>
              <a:rPr lang="es-ES" sz="2400" b="1" dirty="0" smtClean="0"/>
              <a:t>Compañía </a:t>
            </a:r>
            <a:r>
              <a:rPr lang="es-ES" sz="2400" b="1" dirty="0"/>
              <a:t>de </a:t>
            </a:r>
            <a:r>
              <a:rPr lang="es-ES" sz="2400" b="1" dirty="0" smtClean="0"/>
              <a:t>Tratamientos Ecológicos S.A.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5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270016" y="-22586"/>
            <a:ext cx="10816360" cy="66980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b="1" dirty="0"/>
              <a:t>Recibida la </a:t>
            </a:r>
            <a:r>
              <a:rPr lang="es-ES" sz="2300" b="1" dirty="0" smtClean="0"/>
              <a:t>denuncia, </a:t>
            </a:r>
            <a:r>
              <a:rPr lang="es-ES" sz="2300" b="1" dirty="0"/>
              <a:t>el Fiscal puso en conocimiento al Juez Federal y le solicitó que remitiera copia a la AFIP </a:t>
            </a:r>
            <a:r>
              <a:rPr lang="es-ES" sz="2300" dirty="0"/>
              <a:t>a fin de que se diera inicio al procedimiento de verificación y determinación de deuda previsto en el art. 18 del Régimen Penal Tributario.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b="1" dirty="0" smtClean="0"/>
              <a:t>La AFIP acompañó </a:t>
            </a:r>
            <a:r>
              <a:rPr lang="es-ES" sz="2300" b="1" dirty="0"/>
              <a:t>el informe y formuló denuncia penal por los delitos de apropiación indebida de </a:t>
            </a:r>
            <a:r>
              <a:rPr lang="es-ES" sz="2300" b="1" dirty="0" smtClean="0"/>
              <a:t>tributos, </a:t>
            </a:r>
            <a:r>
              <a:rPr lang="es-ES" sz="2300" b="1" dirty="0"/>
              <a:t>apropiación indebida de recursos de seguridad social e insolvencia fiscal fraudulenta </a:t>
            </a:r>
            <a:r>
              <a:rPr lang="es-ES" sz="2300" b="1" dirty="0" smtClean="0"/>
              <a:t>(arts. 4, 7 y 9 </a:t>
            </a:r>
            <a:r>
              <a:rPr lang="es-ES" sz="2300" b="1" dirty="0"/>
              <a:t>de la ley </a:t>
            </a:r>
            <a:r>
              <a:rPr lang="es-ES" sz="2300" b="1" dirty="0" smtClean="0"/>
              <a:t>27.430).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dirty="0" smtClean="0"/>
              <a:t>En </a:t>
            </a:r>
            <a:r>
              <a:rPr lang="es-ES" sz="2300" dirty="0"/>
              <a:t>la misma oportunidad </a:t>
            </a:r>
            <a:r>
              <a:rPr lang="es-ES" sz="2300" b="1" dirty="0"/>
              <a:t>la </a:t>
            </a:r>
            <a:r>
              <a:rPr lang="es-ES" sz="2300" b="1" dirty="0" smtClean="0"/>
              <a:t>AFIP </a:t>
            </a:r>
            <a:r>
              <a:rPr lang="es-ES" sz="2300" b="1" dirty="0"/>
              <a:t>solicitó que en los términos del </a:t>
            </a:r>
            <a:r>
              <a:rPr lang="es-ES" sz="2300" b="1" dirty="0" smtClean="0"/>
              <a:t>art. 21 </a:t>
            </a:r>
            <a:r>
              <a:rPr lang="es-ES" sz="2300" b="1" dirty="0"/>
              <a:t>se </a:t>
            </a:r>
            <a:r>
              <a:rPr lang="es-ES" sz="2300" b="1" dirty="0" smtClean="0"/>
              <a:t>libren </a:t>
            </a:r>
            <a:r>
              <a:rPr lang="es-ES" sz="2300" b="1" dirty="0"/>
              <a:t>órdenes de allanamiento y en una presentación complementaria solicitó se dispusieran las escuchas directas </a:t>
            </a:r>
            <a:r>
              <a:rPr lang="es-ES" sz="2300" dirty="0"/>
              <a:t>y simultáneas de las líneas telefónicas</a:t>
            </a:r>
            <a:r>
              <a:rPr lang="es-ES" sz="23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b="1" dirty="0" smtClean="0"/>
              <a:t>El Juez </a:t>
            </a:r>
            <a:r>
              <a:rPr lang="es-ES" sz="2300" b="1" dirty="0"/>
              <a:t>dispuso </a:t>
            </a:r>
            <a:r>
              <a:rPr lang="es-ES" sz="2300" dirty="0"/>
              <a:t>que atento las medidas solicitadas y no habiendo promoción de </a:t>
            </a:r>
            <a:r>
              <a:rPr lang="es-ES" sz="2300" dirty="0" smtClean="0"/>
              <a:t>acción, </a:t>
            </a:r>
            <a:r>
              <a:rPr lang="es-ES" sz="2300" dirty="0"/>
              <a:t>en </a:t>
            </a:r>
            <a:r>
              <a:rPr lang="es-ES" sz="2300" b="1" dirty="0"/>
              <a:t>virtud del </a:t>
            </a:r>
            <a:r>
              <a:rPr lang="es-ES" sz="2300" b="1" dirty="0" smtClean="0"/>
              <a:t>art. 21, </a:t>
            </a:r>
            <a:r>
              <a:rPr lang="es-ES" sz="2300" b="1" dirty="0"/>
              <a:t>se </a:t>
            </a:r>
            <a:r>
              <a:rPr lang="es-ES" sz="2300" b="1" dirty="0" smtClean="0"/>
              <a:t>formara legajo </a:t>
            </a:r>
            <a:r>
              <a:rPr lang="es-ES" sz="2300" b="1" dirty="0"/>
              <a:t>de </a:t>
            </a:r>
            <a:r>
              <a:rPr lang="es-ES" sz="2300" b="1" dirty="0" smtClean="0"/>
              <a:t>investigación, </a:t>
            </a:r>
            <a:r>
              <a:rPr lang="es-ES" sz="2300" b="1" dirty="0"/>
              <a:t>para que luego de cumplimentadas las medidas solicitadas se remitieran las actuaciones a la </a:t>
            </a:r>
            <a:r>
              <a:rPr lang="es-ES" sz="2300" b="1" dirty="0" smtClean="0"/>
              <a:t>Fiscalía </a:t>
            </a:r>
            <a:r>
              <a:rPr lang="es-ES" sz="2300" b="1" dirty="0"/>
              <a:t>Federal </a:t>
            </a:r>
            <a:r>
              <a:rPr lang="es-ES" sz="2300" b="1" dirty="0" smtClean="0"/>
              <a:t>Nº 1</a:t>
            </a:r>
            <a:r>
              <a:rPr lang="es-ES" sz="2300" dirty="0" smtClean="0"/>
              <a:t> </a:t>
            </a:r>
            <a:r>
              <a:rPr lang="es-ES" sz="2300" dirty="0"/>
              <a:t>a los fines previstos en el </a:t>
            </a:r>
            <a:r>
              <a:rPr lang="es-ES" sz="2300" dirty="0" smtClean="0"/>
              <a:t>art. </a:t>
            </a:r>
            <a:r>
              <a:rPr lang="es-ES" sz="2300" dirty="0"/>
              <a:t>180 del </a:t>
            </a:r>
            <a:r>
              <a:rPr lang="es-ES" sz="2300" dirty="0" smtClean="0"/>
              <a:t>CPPN.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9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75640" y="597529"/>
            <a:ext cx="10816360" cy="62604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/>
              <a:t>Los defensores plantearon la nulidad de esas medidas, dado que el Juez dispuso investigar en la causa sin que hubiera promoción de la acción.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/>
              <a:t>El Juez dispuso no hacer lugar al pedido de nulidad</a:t>
            </a:r>
            <a:r>
              <a:rPr lang="es-ES" sz="2400" dirty="0"/>
              <a:t>, sostuvo que conforme el art. </a:t>
            </a:r>
            <a:r>
              <a:rPr lang="es-ES" sz="2400" dirty="0" smtClean="0"/>
              <a:t>21, </a:t>
            </a:r>
            <a:r>
              <a:rPr lang="es-ES" sz="2400" dirty="0"/>
              <a:t>la AFIP cuenta con la potestad de solicitarle directamente al juez competente medidas de urgencia para la obtención o resguardo de elementos de prueba.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Esa </a:t>
            </a:r>
            <a:r>
              <a:rPr lang="es-ES" sz="2400" b="1" dirty="0"/>
              <a:t>decisión fue apelada por los imputados</a:t>
            </a:r>
            <a:r>
              <a:rPr lang="es-ES" sz="2400" dirty="0"/>
              <a:t> por considerar que se basó en una errónea valoración de las circunstancias de hecho desconociendo las atribuciones del </a:t>
            </a:r>
            <a:r>
              <a:rPr lang="es-ES" sz="2400" dirty="0" smtClean="0"/>
              <a:t>Ministerio Público Fiscal.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/>
              <a:t>El </a:t>
            </a:r>
            <a:r>
              <a:rPr lang="es-ES" sz="2400" b="1" dirty="0" smtClean="0"/>
              <a:t>Tribunal </a:t>
            </a:r>
            <a:r>
              <a:rPr lang="es-ES" sz="2400" b="1" dirty="0"/>
              <a:t>consideró que no hubo impulso previo del </a:t>
            </a:r>
            <a:r>
              <a:rPr lang="es-ES" sz="2400" b="1" dirty="0" smtClean="0"/>
              <a:t>Fiscal</a:t>
            </a:r>
            <a:r>
              <a:rPr lang="es-ES" sz="2400" dirty="0" smtClean="0"/>
              <a:t>, </a:t>
            </a:r>
            <a:r>
              <a:rPr lang="es-ES" sz="2400" dirty="0"/>
              <a:t>dado que </a:t>
            </a:r>
            <a:r>
              <a:rPr lang="es-ES" sz="2400" dirty="0" smtClean="0"/>
              <a:t>éste sólo </a:t>
            </a:r>
            <a:r>
              <a:rPr lang="es-ES" sz="2400" dirty="0"/>
              <a:t>se limitó a solicitar una medida específica </a:t>
            </a:r>
            <a:r>
              <a:rPr lang="es-ES" sz="2400" dirty="0" smtClean="0"/>
              <a:t>(la </a:t>
            </a:r>
            <a:r>
              <a:rPr lang="es-ES" sz="2400" dirty="0"/>
              <a:t>determinación de </a:t>
            </a:r>
            <a:r>
              <a:rPr lang="es-ES" sz="2400" dirty="0" smtClean="0"/>
              <a:t>oficio), </a:t>
            </a:r>
            <a:r>
              <a:rPr lang="es-ES" sz="2400" dirty="0"/>
              <a:t>y eso no constituyó un acto de impulso del proceso que </a:t>
            </a:r>
            <a:r>
              <a:rPr lang="es-ES" sz="2400" dirty="0" smtClean="0"/>
              <a:t>habilitare </a:t>
            </a:r>
            <a:r>
              <a:rPr lang="es-ES" sz="2400" dirty="0"/>
              <a:t>al </a:t>
            </a:r>
            <a:r>
              <a:rPr lang="es-ES" sz="2400" dirty="0" smtClean="0"/>
              <a:t>Juez </a:t>
            </a:r>
            <a:r>
              <a:rPr lang="es-ES" sz="2400" dirty="0"/>
              <a:t>a adoptar las medidas probatorias e instructivas previstas en el ordenamiento procesal</a:t>
            </a:r>
            <a:r>
              <a:rPr lang="es-ES" sz="2400" dirty="0" smtClean="0"/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0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06230" y="932506"/>
            <a:ext cx="10816360" cy="58575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/>
              <a:t>Las intervenciones telefónicas constituyeron una fuente de producción de prueba y su autorización se extralimitó del objetivo cautelar y </a:t>
            </a:r>
            <a:r>
              <a:rPr lang="es-ES" sz="2400" b="1" dirty="0" err="1"/>
              <a:t>asignativo</a:t>
            </a:r>
            <a:r>
              <a:rPr lang="es-ES" sz="2400" b="1" dirty="0"/>
              <a:t> de las diligencias previstas por ese artículo.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Cabe </a:t>
            </a:r>
            <a:r>
              <a:rPr lang="es-ES" sz="2400" b="1" dirty="0"/>
              <a:t>recordar que la </a:t>
            </a:r>
            <a:r>
              <a:rPr lang="es-ES" sz="2400" b="1" dirty="0" smtClean="0"/>
              <a:t>AFIP </a:t>
            </a:r>
            <a:r>
              <a:rPr lang="es-ES" sz="2400" b="1" dirty="0"/>
              <a:t>solicitó al magistrado actuante que disponga las escuchas telefónicas </a:t>
            </a:r>
            <a:r>
              <a:rPr lang="es-ES" sz="2400" dirty="0" smtClean="0"/>
              <a:t>pertenecientes </a:t>
            </a:r>
            <a:r>
              <a:rPr lang="es-ES" sz="2400" dirty="0"/>
              <a:t>a las personas </a:t>
            </a:r>
            <a:r>
              <a:rPr lang="es-ES" sz="2400" dirty="0" smtClean="0"/>
              <a:t>indicadas, </a:t>
            </a:r>
            <a:r>
              <a:rPr lang="es-ES" sz="2400" b="1" dirty="0"/>
              <a:t>a fin de captar probables comunicaciones entre dichas personas a partir del anoticiamiento de los allanamientos </a:t>
            </a:r>
            <a:r>
              <a:rPr lang="es-ES" sz="2400" dirty="0" smtClean="0"/>
              <a:t>a efectivizarse, </a:t>
            </a:r>
            <a:r>
              <a:rPr lang="es-ES" sz="2400" dirty="0"/>
              <a:t>que permitan individualizar y localizar los elementos probatorios de los hechos</a:t>
            </a:r>
            <a:r>
              <a:rPr lang="es-ES" sz="24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Por ello </a:t>
            </a:r>
            <a:r>
              <a:rPr lang="es-ES" sz="2400" b="1" dirty="0"/>
              <a:t>se fue más allá del objetivo cautelar de las diligencias contempladas en el </a:t>
            </a:r>
            <a:r>
              <a:rPr lang="es-ES" sz="2400" b="1" dirty="0" smtClean="0"/>
              <a:t>art. 21</a:t>
            </a:r>
            <a:r>
              <a:rPr lang="es-ES" sz="2400" dirty="0" smtClean="0"/>
              <a:t>, </a:t>
            </a:r>
            <a:r>
              <a:rPr lang="es-ES" sz="2400" dirty="0"/>
              <a:t>no se contaba con el impulso del proceso por parte del F</a:t>
            </a:r>
            <a:r>
              <a:rPr lang="es-ES" sz="2400" dirty="0" smtClean="0"/>
              <a:t>iscal </a:t>
            </a:r>
            <a:r>
              <a:rPr lang="es-ES" sz="2400" dirty="0"/>
              <a:t>como promotor de la acción penal pública y garante de la legalidad del proceso </a:t>
            </a:r>
            <a:r>
              <a:rPr lang="es-ES" sz="2400" dirty="0" smtClean="0"/>
              <a:t>(art. </a:t>
            </a:r>
            <a:r>
              <a:rPr lang="es-ES" sz="2400" dirty="0"/>
              <a:t>120 de la </a:t>
            </a:r>
            <a:r>
              <a:rPr lang="es-ES" sz="2400" dirty="0" smtClean="0"/>
              <a:t>C.N. </a:t>
            </a:r>
            <a:r>
              <a:rPr lang="es-ES" sz="2400" dirty="0"/>
              <a:t>y </a:t>
            </a:r>
            <a:r>
              <a:rPr lang="es-ES" sz="2400" dirty="0" smtClean="0"/>
              <a:t>Ley 24.946).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600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06230" y="389299"/>
            <a:ext cx="10816360" cy="64007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/>
              <a:t>Las intervenciones telefónicas fueron autorizadas por un lapso de 15 días, desde el 6 de septiembre de 2019, y los allanamientos y secuestros por un término de 72 </a:t>
            </a:r>
            <a:r>
              <a:rPr lang="es-ES" sz="2400" b="1" dirty="0" err="1"/>
              <a:t>hs</a:t>
            </a:r>
            <a:r>
              <a:rPr lang="es-ES" sz="2400" b="1" dirty="0"/>
              <a:t>. a partir del 10 de septiembre de 2019. </a:t>
            </a:r>
            <a:r>
              <a:rPr lang="es-ES" sz="2400" dirty="0"/>
              <a:t>Por ello, exceden aquéllos el lapso de autorización de los allanamientos, sin contar con acción penal promovida.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Las </a:t>
            </a:r>
            <a:r>
              <a:rPr lang="es-ES" sz="2400" b="1" dirty="0"/>
              <a:t>partes no hacen una crítica concreta para rebatir los fundamentos en la </a:t>
            </a:r>
            <a:r>
              <a:rPr lang="es-ES" sz="2400" b="1" dirty="0" smtClean="0"/>
              <a:t>resolución, </a:t>
            </a:r>
            <a:r>
              <a:rPr lang="es-ES" sz="2400" b="1" dirty="0"/>
              <a:t>solo evidencian una opinión diversa</a:t>
            </a:r>
            <a:r>
              <a:rPr lang="es-ES" sz="2400" b="1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Por </a:t>
            </a:r>
            <a:r>
              <a:rPr lang="es-ES" sz="2400" b="1" dirty="0"/>
              <a:t>ello propuso rechazar los recursos</a:t>
            </a:r>
            <a:r>
              <a:rPr lang="es-ES" sz="2400" b="1" dirty="0" smtClean="0"/>
              <a:t>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/>
              <a:t>El segundo voto correspondió al </a:t>
            </a:r>
            <a:r>
              <a:rPr lang="es-ES" sz="2400" b="1" dirty="0" smtClean="0"/>
              <a:t>Dr. </a:t>
            </a:r>
            <a:r>
              <a:rPr lang="es-ES" sz="2400" b="1" dirty="0"/>
              <a:t>Javier </a:t>
            </a:r>
            <a:r>
              <a:rPr lang="es-ES" sz="2400" b="1" dirty="0" smtClean="0"/>
              <a:t>Carbajo </a:t>
            </a:r>
            <a:r>
              <a:rPr lang="es-ES" sz="2400" b="1" dirty="0"/>
              <a:t>quien compartió el voto</a:t>
            </a:r>
            <a:r>
              <a:rPr lang="es-ES" sz="2400" b="1" dirty="0" smtClean="0"/>
              <a:t>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 smtClean="0"/>
              <a:t>El </a:t>
            </a:r>
            <a:r>
              <a:rPr lang="es-ES" sz="2400" b="1" dirty="0"/>
              <a:t>tercer voto correspondió al </a:t>
            </a:r>
            <a:r>
              <a:rPr lang="es-ES" sz="2400" b="1" dirty="0" smtClean="0"/>
              <a:t>Dr. </a:t>
            </a:r>
            <a:r>
              <a:rPr lang="es-ES" sz="2400" b="1" dirty="0"/>
              <a:t>Gustavo </a:t>
            </a:r>
            <a:r>
              <a:rPr lang="es-ES" sz="2400" b="1" dirty="0" smtClean="0"/>
              <a:t>M. Hornos </a:t>
            </a:r>
            <a:r>
              <a:rPr lang="es-ES" sz="2400" dirty="0"/>
              <a:t>quien expresó su disidencia. </a:t>
            </a:r>
            <a:endParaRPr lang="es-ES" sz="2400" dirty="0" smtClean="0"/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Consideró que </a:t>
            </a:r>
            <a:r>
              <a:rPr lang="es-ES" sz="2400" dirty="0"/>
              <a:t>el </a:t>
            </a:r>
            <a:r>
              <a:rPr lang="es-ES" sz="2400" dirty="0" smtClean="0"/>
              <a:t>6/9/19 </a:t>
            </a:r>
            <a:r>
              <a:rPr lang="es-ES" sz="2400" b="1" dirty="0" smtClean="0"/>
              <a:t>el Juez </a:t>
            </a:r>
            <a:r>
              <a:rPr lang="es-ES" sz="2400" b="1" dirty="0"/>
              <a:t>formó un legajo de investigación aparte para las intervenciones telefónicas </a:t>
            </a:r>
            <a:r>
              <a:rPr lang="es-ES" sz="2400" dirty="0"/>
              <a:t>a la vez que remitió las actuaciones a la fiscalía por el </a:t>
            </a:r>
            <a:r>
              <a:rPr lang="es-ES" sz="2400" dirty="0" smtClean="0"/>
              <a:t>art. </a:t>
            </a:r>
            <a:r>
              <a:rPr lang="es-ES" sz="2400" dirty="0"/>
              <a:t>180 del </a:t>
            </a:r>
            <a:r>
              <a:rPr lang="es-ES" sz="2400" dirty="0" smtClean="0"/>
              <a:t>CPPN.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716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104512" y="879726"/>
            <a:ext cx="10816360" cy="488733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El </a:t>
            </a:r>
            <a:r>
              <a:rPr lang="es-ES" sz="2400" b="1" dirty="0"/>
              <a:t>13/11/19 el </a:t>
            </a:r>
            <a:r>
              <a:rPr lang="es-ES" sz="2400" b="1" dirty="0" smtClean="0"/>
              <a:t>Fiscal </a:t>
            </a:r>
            <a:r>
              <a:rPr lang="es-ES" sz="2400" b="1" dirty="0"/>
              <a:t>formuló requerimiento por la posible comisión de los delitos de asociación ilícita </a:t>
            </a:r>
            <a:r>
              <a:rPr lang="es-ES" sz="2400" dirty="0" smtClean="0"/>
              <a:t>(art. </a:t>
            </a:r>
            <a:r>
              <a:rPr lang="es-ES" sz="2400" dirty="0"/>
              <a:t>210 </a:t>
            </a:r>
            <a:r>
              <a:rPr lang="es-ES" sz="2400" dirty="0" smtClean="0"/>
              <a:t>CP), </a:t>
            </a:r>
            <a:r>
              <a:rPr lang="es-ES" sz="2400" b="1" dirty="0"/>
              <a:t>insolvencia fiscal fraudulenta</a:t>
            </a:r>
            <a:r>
              <a:rPr lang="es-ES" sz="2400" dirty="0"/>
              <a:t> </a:t>
            </a:r>
            <a:r>
              <a:rPr lang="es-ES" sz="2400" dirty="0" smtClean="0"/>
              <a:t>(art. </a:t>
            </a:r>
            <a:r>
              <a:rPr lang="es-ES" sz="2400" dirty="0"/>
              <a:t>9 </a:t>
            </a:r>
            <a:r>
              <a:rPr lang="es-ES" sz="2400" dirty="0" smtClean="0"/>
              <a:t>RPT), </a:t>
            </a:r>
            <a:r>
              <a:rPr lang="es-ES" sz="2400" b="1" dirty="0"/>
              <a:t>apropiación indebida de recursos de seguridad social</a:t>
            </a:r>
            <a:r>
              <a:rPr lang="es-ES" sz="2400" dirty="0"/>
              <a:t> </a:t>
            </a:r>
            <a:r>
              <a:rPr lang="es-ES" sz="2400" dirty="0" smtClean="0"/>
              <a:t>(art. </a:t>
            </a:r>
            <a:r>
              <a:rPr lang="es-ES" sz="2400" dirty="0"/>
              <a:t>7 </a:t>
            </a:r>
            <a:r>
              <a:rPr lang="es-ES" sz="2400" dirty="0" smtClean="0"/>
              <a:t>RPT) </a:t>
            </a:r>
            <a:r>
              <a:rPr lang="es-ES" sz="2400" dirty="0"/>
              <a:t>y </a:t>
            </a:r>
            <a:r>
              <a:rPr lang="es-ES" sz="2400" b="1" dirty="0"/>
              <a:t>apropiación indebida de tributos </a:t>
            </a:r>
            <a:r>
              <a:rPr lang="es-ES" sz="2400" dirty="0" smtClean="0"/>
              <a:t>(art. </a:t>
            </a:r>
            <a:r>
              <a:rPr lang="es-ES" sz="2400" dirty="0"/>
              <a:t>4 </a:t>
            </a:r>
            <a:r>
              <a:rPr lang="es-ES" sz="2400" dirty="0" smtClean="0"/>
              <a:t>RPT).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Por ello </a:t>
            </a:r>
            <a:r>
              <a:rPr lang="es-ES" sz="2400" dirty="0" err="1" smtClean="0"/>
              <a:t>dió</a:t>
            </a:r>
            <a:r>
              <a:rPr lang="es-ES" sz="2400" dirty="0" smtClean="0"/>
              <a:t> adecuado tratamiento a la situación generada por las presentaciones de AFIP y por lo tanto, </a:t>
            </a:r>
            <a:r>
              <a:rPr lang="es-ES" sz="2400" b="1" dirty="0" smtClean="0"/>
              <a:t>no </a:t>
            </a:r>
            <a:r>
              <a:rPr lang="es-ES" sz="2400" b="1" dirty="0" smtClean="0"/>
              <a:t>se advierte falta de impulso procesal</a:t>
            </a:r>
            <a:r>
              <a:rPr lang="es-ES" sz="24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Por ello propició hacer lugar a los recursos de Casación y anular la decisión.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/>
              <a:t>Por mayoría se resolvió rechazar los recursos de </a:t>
            </a:r>
            <a:r>
              <a:rPr lang="es-ES" sz="2400" b="1" dirty="0" smtClean="0"/>
              <a:t>Casación.</a:t>
            </a:r>
            <a:endParaRPr lang="es-ES" sz="24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6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317" y="1258431"/>
            <a:ext cx="10830478" cy="1195058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ES" sz="2200" b="1" u="sng" dirty="0" smtClean="0"/>
              <a:t>Tribunal Oral en lo Penal Económico Nº 1</a:t>
            </a:r>
            <a:br>
              <a:rPr lang="es-ES" sz="2200" b="1" u="sng" dirty="0" smtClean="0"/>
            </a:br>
            <a:r>
              <a:rPr lang="es-MX" sz="2200" b="1" u="sng" dirty="0" smtClean="0"/>
              <a:t>Autos</a:t>
            </a:r>
            <a:r>
              <a:rPr lang="es-MX" sz="2200" b="1" u="sng" dirty="0"/>
              <a:t>:</a:t>
            </a:r>
            <a:r>
              <a:rPr lang="es-MX" sz="2200" b="1" dirty="0"/>
              <a:t> </a:t>
            </a:r>
            <a:r>
              <a:rPr lang="es-MX" sz="2200" b="1" dirty="0" smtClean="0"/>
              <a:t>“</a:t>
            </a:r>
            <a:r>
              <a:rPr lang="es-ES" sz="2200" b="1" dirty="0" smtClean="0"/>
              <a:t>Pérez, Jorge Daniel y otros s/ Ley 24.769</a:t>
            </a:r>
            <a:r>
              <a:rPr lang="es-MX" sz="2200" b="1" dirty="0" smtClean="0"/>
              <a:t>”</a:t>
            </a:r>
            <a:r>
              <a:rPr lang="es-AR" sz="2200" b="1" dirty="0"/>
              <a:t/>
            </a:r>
            <a:br>
              <a:rPr lang="es-AR" sz="2200" b="1" dirty="0"/>
            </a:br>
            <a:r>
              <a:rPr lang="es-AR" sz="2200" b="1" dirty="0" smtClean="0"/>
              <a:t>4</a:t>
            </a:r>
            <a:r>
              <a:rPr lang="es-ES" sz="2200" b="1" dirty="0" smtClean="0"/>
              <a:t>/7/2023</a:t>
            </a:r>
            <a:endParaRPr lang="es-AR" sz="2200" b="1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154317" y="2589290"/>
            <a:ext cx="10658463" cy="386130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 smtClean="0"/>
              <a:t>El delito del cual se trataba había consistido en la evasión </a:t>
            </a:r>
            <a:r>
              <a:rPr lang="es-ES" sz="2400" b="1" dirty="0"/>
              <a:t>del pago del impuesto a los débitos y créditos bancarios </a:t>
            </a:r>
            <a:r>
              <a:rPr lang="es-ES" sz="2400" dirty="0"/>
              <a:t>establecidos por la ley 25.413</a:t>
            </a:r>
            <a:r>
              <a:rPr lang="es-ES" sz="2400" dirty="0" smtClean="0"/>
              <a:t>, </a:t>
            </a:r>
            <a:r>
              <a:rPr lang="es-ES" sz="2400" dirty="0"/>
              <a:t>a consecuencia del giro en cuentas bancarias mediante cheques y retiro de fondos efectuado por medio de </a:t>
            </a:r>
            <a:r>
              <a:rPr lang="es-ES" sz="2400" b="1" dirty="0"/>
              <a:t>entidades a las que se </a:t>
            </a:r>
            <a:r>
              <a:rPr lang="es-ES" sz="2400" b="1" dirty="0" smtClean="0"/>
              <a:t>cuestionaba </a:t>
            </a:r>
            <a:r>
              <a:rPr lang="es-ES" sz="2400" b="1" dirty="0"/>
              <a:t>el beneficio impositivo </a:t>
            </a:r>
            <a:r>
              <a:rPr lang="es-ES" sz="2400" b="1" dirty="0" smtClean="0"/>
              <a:t>obtenido</a:t>
            </a:r>
            <a:r>
              <a:rPr lang="es-ES" sz="2400" dirty="0" smtClean="0"/>
              <a:t> (</a:t>
            </a:r>
            <a:r>
              <a:rPr lang="es-ES" sz="2400" dirty="0"/>
              <a:t>años </a:t>
            </a:r>
            <a:r>
              <a:rPr lang="es-ES" sz="2400" dirty="0" smtClean="0"/>
              <a:t>2006/2009).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400" dirty="0" smtClean="0"/>
              <a:t>Llegado los autos a </a:t>
            </a:r>
            <a:r>
              <a:rPr lang="es-ES" sz="2400" b="1" dirty="0" smtClean="0"/>
              <a:t>Tribunal Oral se había dispuesto fijar audiencia </a:t>
            </a:r>
            <a:r>
              <a:rPr lang="es-ES" sz="2400" b="1" dirty="0"/>
              <a:t>de debate para </a:t>
            </a:r>
            <a:r>
              <a:rPr lang="es-ES" sz="2400" b="1" dirty="0" smtClean="0"/>
              <a:t>los </a:t>
            </a:r>
            <a:r>
              <a:rPr lang="es-ES" sz="2400" b="1" dirty="0"/>
              <a:t>días 8, 9, 24, y 31 de agosto de 2022</a:t>
            </a:r>
            <a:r>
              <a:rPr lang="es-ES" sz="2400" dirty="0"/>
              <a:t>, </a:t>
            </a:r>
            <a:r>
              <a:rPr lang="es-ES" sz="2400" dirty="0" smtClean="0"/>
              <a:t>con tres imputados: Jorge </a:t>
            </a:r>
            <a:r>
              <a:rPr lang="es-ES" sz="2400" dirty="0"/>
              <a:t>Daniel </a:t>
            </a:r>
            <a:r>
              <a:rPr lang="es-ES" sz="2400" dirty="0" smtClean="0"/>
              <a:t>Perez, </a:t>
            </a:r>
            <a:r>
              <a:rPr lang="es-ES" sz="2400" dirty="0"/>
              <a:t>Laura Andrea </a:t>
            </a:r>
            <a:r>
              <a:rPr lang="es-ES" sz="2400" dirty="0" err="1" smtClean="0"/>
              <a:t>Savini</a:t>
            </a:r>
            <a:r>
              <a:rPr lang="es-ES" sz="2400" dirty="0" smtClean="0"/>
              <a:t> </a:t>
            </a:r>
            <a:r>
              <a:rPr lang="es-ES" sz="2400" dirty="0"/>
              <a:t>y </a:t>
            </a:r>
            <a:r>
              <a:rPr lang="es-ES" sz="2400" dirty="0" smtClean="0"/>
              <a:t>Fabián </a:t>
            </a:r>
            <a:r>
              <a:rPr lang="es-ES" sz="2400" dirty="0"/>
              <a:t>Alejandro </a:t>
            </a:r>
            <a:r>
              <a:rPr lang="es-ES" sz="2400" dirty="0" smtClean="0"/>
              <a:t>Somoza.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54317" y="507374"/>
            <a:ext cx="10830478" cy="615256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96938" indent="-896938" algn="l">
              <a:buClrTx/>
              <a:buFontTx/>
              <a:buNone/>
            </a:pPr>
            <a:r>
              <a:rPr lang="es-ES" sz="2200" b="1" u="sng" dirty="0" smtClean="0">
                <a:solidFill>
                  <a:prstClr val="black"/>
                </a:solidFill>
              </a:rPr>
              <a:t>Tema</a:t>
            </a:r>
            <a:r>
              <a:rPr lang="es-ES" sz="2200" b="1" dirty="0" smtClean="0">
                <a:solidFill>
                  <a:prstClr val="black"/>
                </a:solidFill>
              </a:rPr>
              <a:t>: Suspensión del Proceso Penal. Certificados médicos.</a:t>
            </a:r>
            <a:endParaRPr lang="es-AR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67072" y="318413"/>
            <a:ext cx="10474861" cy="61744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600" dirty="0"/>
              <a:t>La conducta fue calificada como </a:t>
            </a:r>
            <a:r>
              <a:rPr lang="es-ES" sz="2600" b="1" dirty="0"/>
              <a:t>evasión</a:t>
            </a:r>
            <a:r>
              <a:rPr lang="es-ES" sz="2600" dirty="0"/>
              <a:t>, con las </a:t>
            </a:r>
            <a:r>
              <a:rPr lang="es-ES" sz="2600" b="1" dirty="0"/>
              <a:t>agravantes del artículo 2° inc. a, b y c </a:t>
            </a:r>
            <a:r>
              <a:rPr lang="es-ES" sz="2600" dirty="0"/>
              <a:t>de la ley 24.769.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600" b="1" dirty="0" smtClean="0"/>
              <a:t>Con </a:t>
            </a:r>
            <a:r>
              <a:rPr lang="es-ES" sz="2600" b="1" dirty="0"/>
              <a:t>fecha </a:t>
            </a:r>
            <a:r>
              <a:rPr lang="es-ES" sz="2600" b="1" dirty="0" smtClean="0"/>
              <a:t>4/8/2022 se resolvió suspender </a:t>
            </a:r>
            <a:r>
              <a:rPr lang="es-ES" sz="2600" b="1" dirty="0"/>
              <a:t>la </a:t>
            </a:r>
            <a:r>
              <a:rPr lang="es-ES" sz="2600" b="1" dirty="0" smtClean="0"/>
              <a:t>causa </a:t>
            </a:r>
            <a:r>
              <a:rPr lang="es-ES" sz="2600" b="1" dirty="0"/>
              <a:t>respecto </a:t>
            </a:r>
            <a:r>
              <a:rPr lang="es-ES" sz="2600" b="1" dirty="0" smtClean="0"/>
              <a:t>de </a:t>
            </a:r>
            <a:r>
              <a:rPr lang="es-ES" sz="2600" b="1" dirty="0"/>
              <a:t>la imputada </a:t>
            </a:r>
            <a:r>
              <a:rPr lang="es-ES" sz="2600" dirty="0" err="1" smtClean="0"/>
              <a:t>Savini</a:t>
            </a:r>
            <a:r>
              <a:rPr lang="es-ES" sz="2600" dirty="0" smtClean="0"/>
              <a:t> por 3 meses y </a:t>
            </a:r>
            <a:r>
              <a:rPr lang="es-ES" sz="2600" dirty="0"/>
              <a:t>realizar </a:t>
            </a:r>
            <a:r>
              <a:rPr lang="es-ES" sz="2600" dirty="0" smtClean="0"/>
              <a:t>nuevos </a:t>
            </a:r>
            <a:r>
              <a:rPr lang="es-ES" sz="2600" dirty="0"/>
              <a:t>estudios médicos, </a:t>
            </a:r>
            <a:r>
              <a:rPr lang="es-ES" sz="2600" dirty="0" smtClean="0"/>
              <a:t>aportando mensualmente certificados médicos con el tratamiento </a:t>
            </a:r>
            <a:r>
              <a:rPr lang="es-ES" sz="2600" dirty="0"/>
              <a:t>psiquiátrico y psicológico que </a:t>
            </a:r>
            <a:r>
              <a:rPr lang="es-ES" sz="2600" dirty="0" smtClean="0"/>
              <a:t>realice.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600" dirty="0"/>
              <a:t>Transcurrido dicho plazo, </a:t>
            </a:r>
            <a:r>
              <a:rPr lang="es-ES" sz="2600" b="1" dirty="0"/>
              <a:t>el perito médico Forense de la CSJN, los peritos de parte designados por la Defensoría General de la Nación</a:t>
            </a:r>
            <a:r>
              <a:rPr lang="es-ES" sz="2600" dirty="0"/>
              <a:t>, concluyeron que presentaba un </a:t>
            </a:r>
            <a:r>
              <a:rPr lang="es-ES" sz="2600" b="1" dirty="0"/>
              <a:t>síndrome ansioso depresivo</a:t>
            </a:r>
            <a:r>
              <a:rPr lang="es-ES" sz="2600" dirty="0"/>
              <a:t>, con facultades mentales descompensadas y recomendándose el no reinicio de su participación en el proceso penal.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5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66660" y="525101"/>
            <a:ext cx="10474861" cy="62468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Los </a:t>
            </a:r>
            <a:r>
              <a:rPr lang="es-ES" sz="2400" b="1" dirty="0"/>
              <a:t>peritos de parte designados por el Ministerio Público Fiscal, </a:t>
            </a:r>
            <a:r>
              <a:rPr lang="es-ES" sz="2400" b="1" dirty="0" smtClean="0"/>
              <a:t>firmaron en disconformidad</a:t>
            </a:r>
            <a:r>
              <a:rPr lang="es-ES" sz="2400" dirty="0" smtClean="0"/>
              <a:t>. Su </a:t>
            </a:r>
            <a:r>
              <a:rPr lang="es-ES" sz="2400" dirty="0"/>
              <a:t>informe estableció: “… </a:t>
            </a:r>
            <a:r>
              <a:rPr lang="es-ES" sz="2400" dirty="0" smtClean="0"/>
              <a:t>respecto </a:t>
            </a:r>
            <a:r>
              <a:rPr lang="es-ES" sz="2400" dirty="0"/>
              <a:t>a su capacidad jurídica para participar en actos procesales y/o estar en juicio, señalamos que </a:t>
            </a:r>
            <a:r>
              <a:rPr lang="es-ES" sz="2400" b="1" dirty="0"/>
              <a:t>cualquier capacidad jurídica de una persona física no es susceptible de prueba pericial psicológico/psiquiátrico forense, ya que no se trata de una cuestión </a:t>
            </a:r>
            <a:r>
              <a:rPr lang="es-ES" sz="2400" b="1" dirty="0" err="1"/>
              <a:t>biopsicológica</a:t>
            </a:r>
            <a:r>
              <a:rPr lang="es-ES" sz="2400" b="1" dirty="0"/>
              <a:t>, sino de naturaleza jurídica</a:t>
            </a:r>
            <a:r>
              <a:rPr lang="es-ES" sz="2400" dirty="0"/>
              <a:t>. Sentado lo expuesto, cabe destacar que </a:t>
            </a:r>
            <a:r>
              <a:rPr lang="es-ES" sz="2400" b="1" dirty="0" smtClean="0"/>
              <a:t>sí </a:t>
            </a:r>
            <a:r>
              <a:rPr lang="es-ES" sz="2400" b="1" dirty="0"/>
              <a:t>es posible expedirse sobre la capacidad psicológica que subyace a la jurídica. Para lograr el proceso de integración y síntesis mental, se debe tener conservada la capacidad </a:t>
            </a:r>
            <a:r>
              <a:rPr lang="es-ES" sz="2400" b="1" dirty="0" err="1"/>
              <a:t>biopsicológica</a:t>
            </a:r>
            <a:r>
              <a:rPr lang="es-ES" sz="2400" b="1" dirty="0"/>
              <a:t> para comprender y conocer los estímulos del medio. Al respecto la peritada conserva la mencionada capacidad, sin desmedro de presentar crisis de angustia</a:t>
            </a:r>
            <a:r>
              <a:rPr lang="es-ES" sz="2400" dirty="0"/>
              <a:t> vinculadas a la interrelación con su ex pareja y eventos vinculados con él, con intervalos consolidados de estabilidad </a:t>
            </a:r>
            <a:r>
              <a:rPr lang="es-ES" sz="2400" dirty="0" smtClean="0"/>
              <a:t>emocional…”.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0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66660" y="525101"/>
            <a:ext cx="10474861" cy="62468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Señalaron que se le debe asegurar </a:t>
            </a:r>
            <a:r>
              <a:rPr lang="es-ES" sz="2400" b="1" dirty="0"/>
              <a:t>a la peritada la posibilidad de no exponerse a ningún tipo </a:t>
            </a:r>
            <a:r>
              <a:rPr lang="es-ES" sz="2400" b="1" dirty="0" smtClean="0"/>
              <a:t>de contacto </a:t>
            </a:r>
            <a:r>
              <a:rPr lang="es-ES" sz="2400" b="1" dirty="0"/>
              <a:t>con el Sr. Fabián Alejandro Somoza durante el proceso</a:t>
            </a:r>
            <a:r>
              <a:rPr lang="es-ES" sz="2400" dirty="0"/>
              <a:t>. </a:t>
            </a:r>
            <a:r>
              <a:rPr lang="es-ES" sz="2400" dirty="0" smtClean="0"/>
              <a:t>Según la evaluación</a:t>
            </a:r>
            <a:r>
              <a:rPr lang="es-ES" sz="2400" dirty="0"/>
              <a:t>, la </a:t>
            </a:r>
            <a:r>
              <a:rPr lang="es-ES" sz="2400" dirty="0" smtClean="0"/>
              <a:t>Sra. </a:t>
            </a:r>
            <a:r>
              <a:rPr lang="es-ES" sz="2400" dirty="0" err="1" smtClean="0"/>
              <a:t>Savini</a:t>
            </a:r>
            <a:r>
              <a:rPr lang="es-ES" sz="2400" dirty="0" smtClean="0"/>
              <a:t> </a:t>
            </a:r>
            <a:r>
              <a:rPr lang="es-ES" sz="2400" dirty="0"/>
              <a:t>no presenta alteraciones en sus capacidades y </a:t>
            </a:r>
            <a:r>
              <a:rPr lang="es-ES" sz="2400" dirty="0" smtClean="0"/>
              <a:t>cuenta con </a:t>
            </a:r>
            <a:r>
              <a:rPr lang="es-ES" sz="2400" dirty="0"/>
              <a:t>recursos subjetivos que le permitirían transitar las posibles </a:t>
            </a:r>
            <a:r>
              <a:rPr lang="es-ES" sz="2400" dirty="0" smtClean="0"/>
              <a:t>irrupciones de </a:t>
            </a:r>
            <a:r>
              <a:rPr lang="es-ES" sz="2400" dirty="0"/>
              <a:t>angustia que sucedan en el futuro</a:t>
            </a:r>
            <a:r>
              <a:rPr lang="es-ES" sz="2400" dirty="0" smtClean="0"/>
              <a:t>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/>
              <a:t>El dictamen fue ratificado por la fiscalía solicitando asimismo se deje sin efecto la suspensión dispuesta</a:t>
            </a:r>
            <a:r>
              <a:rPr lang="es-ES" sz="2400" dirty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Corrida la vista </a:t>
            </a:r>
            <a:r>
              <a:rPr lang="es-ES" sz="2400" dirty="0"/>
              <a:t>a la </a:t>
            </a:r>
            <a:r>
              <a:rPr lang="es-ES" sz="2400" b="1" dirty="0" smtClean="0"/>
              <a:t>defensa, ésta no estuvo de acuerdo</a:t>
            </a:r>
            <a:r>
              <a:rPr lang="es-ES" sz="24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En base a </a:t>
            </a:r>
            <a:r>
              <a:rPr lang="es-ES" sz="2400" dirty="0"/>
              <a:t>las </a:t>
            </a:r>
            <a:r>
              <a:rPr lang="es-ES" sz="2400" dirty="0" smtClean="0"/>
              <a:t>discrepancias, se </a:t>
            </a:r>
            <a:r>
              <a:rPr lang="es-ES" sz="2400" dirty="0"/>
              <a:t>llevó a cabo </a:t>
            </a:r>
            <a:r>
              <a:rPr lang="es-ES" sz="2400" dirty="0" smtClean="0"/>
              <a:t>una </a:t>
            </a:r>
            <a:r>
              <a:rPr lang="es-ES" sz="2400" b="1" dirty="0" smtClean="0"/>
              <a:t>audiencia presencial con fecha 30/5/23</a:t>
            </a:r>
            <a:r>
              <a:rPr lang="es-ES" sz="2400" dirty="0"/>
              <a:t>. </a:t>
            </a:r>
            <a:endParaRPr lang="es-ES" sz="2400" dirty="0" smtClean="0"/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Allí se resolvió que </a:t>
            </a:r>
            <a:r>
              <a:rPr lang="es-ES" sz="2400" b="1" dirty="0" smtClean="0"/>
              <a:t>para </a:t>
            </a:r>
            <a:r>
              <a:rPr lang="es-ES" sz="2400" b="1" dirty="0"/>
              <a:t>poder enjuiciar </a:t>
            </a:r>
            <a:r>
              <a:rPr lang="es-ES" sz="2400" dirty="0"/>
              <a:t>a una persona que se le enrostra un hecho ilícito, </a:t>
            </a:r>
            <a:r>
              <a:rPr lang="es-ES" sz="2400" b="1" dirty="0"/>
              <a:t>se requiere que tenga </a:t>
            </a:r>
            <a:r>
              <a:rPr lang="es-ES" sz="2400" b="1" dirty="0" smtClean="0"/>
              <a:t>capacidad </a:t>
            </a:r>
            <a:r>
              <a:rPr lang="es-ES" sz="2400" b="1" dirty="0"/>
              <a:t>para comprender los hechos que se le imputan </a:t>
            </a:r>
            <a:r>
              <a:rPr lang="es-ES" sz="2400" dirty="0"/>
              <a:t>y para </a:t>
            </a:r>
            <a:r>
              <a:rPr lang="es-ES" sz="2400" dirty="0" smtClean="0"/>
              <a:t>ejercer </a:t>
            </a:r>
            <a:r>
              <a:rPr lang="es-ES" sz="2400" dirty="0"/>
              <a:t>los actos relacionados con su defensa. </a:t>
            </a:r>
            <a:endParaRPr lang="es-ES" sz="2400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0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593410" y="932506"/>
            <a:ext cx="10242002" cy="57263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b="1" dirty="0"/>
              <a:t>De acuerdo a los informes médicos, se pudo afirmar que la imputada no presenta un deterioro cognitivo que constituya un obstáculo para el ejercicio de su defensa</a:t>
            </a:r>
            <a:r>
              <a:rPr lang="es-ES" sz="2200" dirty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dirty="0"/>
              <a:t>El hecho de no querer ver a su ex pareja, también sometida a proceso, no constituye un obstáculo para suspender el proceso, al </a:t>
            </a:r>
            <a:r>
              <a:rPr lang="es-ES" sz="2200" b="1" dirty="0"/>
              <a:t>no encontrarse previsto en el ordenamiento jurídico</a:t>
            </a:r>
            <a:r>
              <a:rPr lang="es-ES" sz="2200" dirty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dirty="0" err="1" smtClean="0"/>
              <a:t>Admás</a:t>
            </a:r>
            <a:r>
              <a:rPr lang="es-ES" sz="2200" dirty="0" smtClean="0"/>
              <a:t>, al </a:t>
            </a:r>
            <a:r>
              <a:rPr lang="es-ES" sz="2200" dirty="0"/>
              <a:t>presente, </a:t>
            </a:r>
            <a:r>
              <a:rPr lang="es-ES" sz="2200" b="1" dirty="0"/>
              <a:t>se encuentra bajo tratamiento con resultados positivos</a:t>
            </a:r>
            <a:r>
              <a:rPr lang="es-ES" sz="2200" dirty="0"/>
              <a:t>, </a:t>
            </a:r>
            <a:r>
              <a:rPr lang="es-ES" sz="2200" dirty="0" smtClean="0"/>
              <a:t>y </a:t>
            </a:r>
            <a:r>
              <a:rPr lang="es-ES" sz="2200" dirty="0"/>
              <a:t>pudo volver a insertarse laboralmente, iniciando nuevas relaciones afectivas.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 smtClean="0"/>
              <a:t>En base a ello se concluyó </a:t>
            </a:r>
            <a:r>
              <a:rPr lang="es-ES" sz="2400" dirty="0" smtClean="0"/>
              <a:t>que a la </a:t>
            </a:r>
            <a:r>
              <a:rPr lang="es-ES" sz="2400" dirty="0"/>
              <a:t>fecha </a:t>
            </a:r>
            <a:r>
              <a:rPr lang="es-ES" sz="2400" b="1" dirty="0"/>
              <a:t>no se dan las circunstancias que permitan mantener la suspensión</a:t>
            </a:r>
            <a:r>
              <a:rPr lang="es-ES" sz="2400" dirty="0"/>
              <a:t> del </a:t>
            </a:r>
            <a:r>
              <a:rPr lang="es-ES" sz="2400" dirty="0" smtClean="0"/>
              <a:t>proceso.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 smtClean="0"/>
              <a:t>Así se resolvió: Reanudar </a:t>
            </a:r>
            <a:r>
              <a:rPr lang="es-ES" sz="2400" b="1" dirty="0"/>
              <a:t>la tramitación de la presente causa </a:t>
            </a:r>
            <a:r>
              <a:rPr lang="es-ES" sz="2400" dirty="0" smtClean="0"/>
              <a:t>y </a:t>
            </a:r>
            <a:r>
              <a:rPr lang="es-ES" sz="2400" dirty="0"/>
              <a:t>fijar audiencia de debate oral y público, con los recaudos pertinentes</a:t>
            </a:r>
            <a:r>
              <a:rPr lang="es-ES" sz="2400" dirty="0" smtClean="0"/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1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317" y="849533"/>
            <a:ext cx="10830478" cy="1348967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ES" sz="2200" b="1" u="sng" dirty="0" smtClean="0"/>
              <a:t>Cámara Federal de La Plata – Sala II</a:t>
            </a:r>
            <a:br>
              <a:rPr lang="es-ES" sz="2200" b="1" u="sng" dirty="0" smtClean="0"/>
            </a:br>
            <a:r>
              <a:rPr lang="es-ES" sz="2200" b="1" u="sng" dirty="0" smtClean="0"/>
              <a:t>Juzgado Federal de Junín</a:t>
            </a:r>
            <a:br>
              <a:rPr lang="es-ES" sz="2200" b="1" u="sng" dirty="0" smtClean="0"/>
            </a:br>
            <a:r>
              <a:rPr lang="es-MX" sz="2200" b="1" u="sng" dirty="0" smtClean="0"/>
              <a:t>Autos</a:t>
            </a:r>
            <a:r>
              <a:rPr lang="es-MX" sz="2200" b="1" u="sng" dirty="0"/>
              <a:t>:</a:t>
            </a:r>
            <a:r>
              <a:rPr lang="es-MX" sz="2200" b="1" dirty="0"/>
              <a:t> </a:t>
            </a:r>
            <a:r>
              <a:rPr lang="es-MX" sz="2200" b="1" dirty="0" smtClean="0"/>
              <a:t>“</a:t>
            </a:r>
            <a:r>
              <a:rPr lang="es-ES" sz="2200" b="1" dirty="0" smtClean="0"/>
              <a:t>A. Cereales SA y otros s/</a:t>
            </a:r>
            <a:r>
              <a:rPr lang="es-ES" sz="2200" b="1" dirty="0" err="1" smtClean="0"/>
              <a:t>Inf</a:t>
            </a:r>
            <a:r>
              <a:rPr lang="es-ES" sz="2200" b="1" dirty="0" smtClean="0"/>
              <a:t>. Ley 24.769</a:t>
            </a:r>
            <a:r>
              <a:rPr lang="es-MX" sz="2200" b="1" dirty="0" smtClean="0"/>
              <a:t>”</a:t>
            </a:r>
            <a:r>
              <a:rPr lang="es-AR" sz="2200" b="1" dirty="0"/>
              <a:t/>
            </a:r>
            <a:br>
              <a:rPr lang="es-AR" sz="2200" b="1" dirty="0"/>
            </a:br>
            <a:r>
              <a:rPr lang="es-AR" sz="2200" b="1" dirty="0" smtClean="0"/>
              <a:t>25</a:t>
            </a:r>
            <a:r>
              <a:rPr lang="es-ES" sz="2200" b="1" dirty="0" smtClean="0"/>
              <a:t>/4/2023</a:t>
            </a:r>
            <a:endParaRPr lang="es-AR" sz="2200" b="1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244847" y="2216606"/>
            <a:ext cx="10830478" cy="453727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100" b="1" dirty="0"/>
              <a:t>La denuncia se efectuó por evasión al </a:t>
            </a:r>
            <a:r>
              <a:rPr lang="es-ES" sz="2100" b="1" dirty="0" smtClean="0"/>
              <a:t>IVA, períodos </a:t>
            </a:r>
            <a:r>
              <a:rPr lang="es-ES" sz="2100" b="1" dirty="0"/>
              <a:t>2013 y </a:t>
            </a:r>
            <a:r>
              <a:rPr lang="es-ES" sz="2100" b="1" dirty="0" smtClean="0"/>
              <a:t>2014, computando </a:t>
            </a:r>
            <a:r>
              <a:rPr lang="es-ES" sz="2100" b="1" dirty="0"/>
              <a:t>en las declaraciones </a:t>
            </a:r>
            <a:r>
              <a:rPr lang="es-ES" sz="2100" b="1" dirty="0" smtClean="0"/>
              <a:t>juradas </a:t>
            </a:r>
            <a:r>
              <a:rPr lang="es-ES" sz="2100" b="1" dirty="0"/>
              <a:t>crédito fiscales provenientes de facturas </a:t>
            </a:r>
            <a:r>
              <a:rPr lang="es-ES" sz="2100" b="1" dirty="0" smtClean="0"/>
              <a:t>apócrifas</a:t>
            </a:r>
            <a:r>
              <a:rPr lang="es-ES" sz="2100" dirty="0" smtClean="0"/>
              <a:t>, </a:t>
            </a:r>
            <a:r>
              <a:rPr lang="es-ES" sz="2100" dirty="0"/>
              <a:t>que amparaban </a:t>
            </a:r>
            <a:r>
              <a:rPr lang="es-ES" sz="2100" dirty="0" smtClean="0"/>
              <a:t>compras </a:t>
            </a:r>
            <a:r>
              <a:rPr lang="es-ES" sz="2100" dirty="0"/>
              <a:t>de aceites cuya procedencia no fue posible establecer y no reflejan la realidad de los </a:t>
            </a:r>
            <a:r>
              <a:rPr lang="es-ES" sz="2100" dirty="0" smtClean="0"/>
              <a:t>hechos, </a:t>
            </a:r>
            <a:r>
              <a:rPr lang="es-ES" sz="2100" b="1" dirty="0"/>
              <a:t>todo </a:t>
            </a:r>
            <a:r>
              <a:rPr lang="es-ES" sz="2100" b="1" dirty="0" smtClean="0"/>
              <a:t>encuadrado </a:t>
            </a:r>
            <a:r>
              <a:rPr lang="es-ES" sz="2100" b="1" dirty="0"/>
              <a:t>en los </a:t>
            </a:r>
            <a:r>
              <a:rPr lang="es-ES" sz="2100" b="1" dirty="0" smtClean="0"/>
              <a:t>arts. 1º </a:t>
            </a:r>
            <a:r>
              <a:rPr lang="es-ES" sz="2100" b="1" dirty="0"/>
              <a:t>y </a:t>
            </a:r>
            <a:r>
              <a:rPr lang="es-ES" sz="2100" b="1" dirty="0" smtClean="0"/>
              <a:t>2º inc. d) de </a:t>
            </a:r>
            <a:r>
              <a:rPr lang="es-ES" sz="2100" b="1" dirty="0"/>
              <a:t>la ley </a:t>
            </a:r>
            <a:r>
              <a:rPr lang="es-ES" sz="2100" b="1" dirty="0" smtClean="0"/>
              <a:t>24.769.</a:t>
            </a:r>
            <a:r>
              <a:rPr lang="es-ES" sz="2100" dirty="0" smtClean="0"/>
              <a:t> (Los </a:t>
            </a:r>
            <a:r>
              <a:rPr lang="es-ES" sz="2100" dirty="0"/>
              <a:t>montos </a:t>
            </a:r>
            <a:r>
              <a:rPr lang="es-ES" sz="2100" dirty="0" smtClean="0"/>
              <a:t>eran </a:t>
            </a:r>
            <a:r>
              <a:rPr lang="es-ES" sz="2100" dirty="0"/>
              <a:t>de </a:t>
            </a:r>
            <a:r>
              <a:rPr lang="es-ES" sz="2100" dirty="0" smtClean="0"/>
              <a:t>$ 3.283.571,48 </a:t>
            </a:r>
            <a:r>
              <a:rPr lang="es-ES" sz="2100" dirty="0"/>
              <a:t>y </a:t>
            </a:r>
            <a:r>
              <a:rPr lang="es-ES" sz="2100" dirty="0" smtClean="0"/>
              <a:t>$ 3.915.144,55).</a:t>
            </a:r>
            <a:endParaRPr lang="es-ES" sz="2100" dirty="0"/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100" b="1" dirty="0"/>
              <a:t>El juez había dispuesto </a:t>
            </a:r>
            <a:r>
              <a:rPr lang="es-ES" sz="2100" b="1" dirty="0" smtClean="0"/>
              <a:t>delegar </a:t>
            </a:r>
            <a:r>
              <a:rPr lang="es-ES" sz="2100" b="1" dirty="0"/>
              <a:t>la dirección de la investigación en el fiscal </a:t>
            </a:r>
            <a:r>
              <a:rPr lang="es-ES" sz="2100" dirty="0" smtClean="0"/>
              <a:t>(art. </a:t>
            </a:r>
            <a:r>
              <a:rPr lang="es-ES" sz="2100" dirty="0"/>
              <a:t>196 </a:t>
            </a:r>
            <a:r>
              <a:rPr lang="es-ES" sz="2100" dirty="0" smtClean="0"/>
              <a:t>CPPN).</a:t>
            </a:r>
            <a:endParaRPr lang="es-ES" sz="2100" dirty="0"/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100" b="1" dirty="0"/>
              <a:t>Luego de la declaración indagatoria </a:t>
            </a:r>
            <a:r>
              <a:rPr lang="es-ES" sz="2100" dirty="0"/>
              <a:t>en la cual ejercieron su derecho a negarse a </a:t>
            </a:r>
            <a:r>
              <a:rPr lang="es-ES" sz="2100" dirty="0" smtClean="0"/>
              <a:t>declarar, </a:t>
            </a:r>
            <a:r>
              <a:rPr lang="es-ES" sz="2100" b="1" dirty="0"/>
              <a:t>el juez dispuso la falta de </a:t>
            </a:r>
            <a:r>
              <a:rPr lang="es-ES" sz="2100" b="1" dirty="0" smtClean="0"/>
              <a:t>mérito, </a:t>
            </a:r>
            <a:r>
              <a:rPr lang="es-ES" sz="2100" b="1" dirty="0"/>
              <a:t>por considerar que era necesario contar con un peritaje </a:t>
            </a:r>
            <a:r>
              <a:rPr lang="es-ES" sz="2100" dirty="0"/>
              <a:t>a fin de que determine si quienes extendieron las facturas </a:t>
            </a:r>
            <a:r>
              <a:rPr lang="es-ES" sz="2100" dirty="0" smtClean="0"/>
              <a:t>cuestionadas, </a:t>
            </a:r>
            <a:r>
              <a:rPr lang="es-ES" sz="2100" dirty="0"/>
              <a:t>fueron quienes realizaron las operaciones de ventas a la firma </a:t>
            </a:r>
            <a:r>
              <a:rPr lang="es-ES" sz="2100" dirty="0" smtClean="0"/>
              <a:t>A</a:t>
            </a:r>
            <a:r>
              <a:rPr lang="es-ES" sz="2100" dirty="0"/>
              <a:t> C</a:t>
            </a:r>
            <a:r>
              <a:rPr lang="es-ES" sz="2100" dirty="0" smtClean="0"/>
              <a:t>ereales SA.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54317" y="226717"/>
            <a:ext cx="10830478" cy="533774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96938" indent="-896938" algn="l">
              <a:buClrTx/>
              <a:buFontTx/>
              <a:buNone/>
            </a:pPr>
            <a:r>
              <a:rPr lang="es-ES" sz="2200" b="1" u="sng" dirty="0" smtClean="0">
                <a:solidFill>
                  <a:prstClr val="black"/>
                </a:solidFill>
              </a:rPr>
              <a:t>Tema</a:t>
            </a:r>
            <a:r>
              <a:rPr lang="es-ES" sz="2200" b="1" dirty="0" smtClean="0">
                <a:solidFill>
                  <a:prstClr val="black"/>
                </a:solidFill>
              </a:rPr>
              <a:t>: Delegación al Fiscal – Órgano independiente y autónomo</a:t>
            </a:r>
            <a:endParaRPr lang="es-AR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233803" y="318413"/>
            <a:ext cx="10816360" cy="61744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Devueltas </a:t>
            </a:r>
            <a:r>
              <a:rPr lang="es-ES" sz="2400" b="1" dirty="0"/>
              <a:t>las actuaciones a la </a:t>
            </a:r>
            <a:r>
              <a:rPr lang="es-ES" sz="2400" b="1" dirty="0" smtClean="0"/>
              <a:t>fiscalía, </a:t>
            </a:r>
            <a:r>
              <a:rPr lang="es-ES" sz="2400" b="1" dirty="0"/>
              <a:t>se convocó a declarar </a:t>
            </a:r>
            <a:r>
              <a:rPr lang="es-ES" sz="2400" b="1" dirty="0" smtClean="0"/>
              <a:t>a la inspectora </a:t>
            </a:r>
            <a:r>
              <a:rPr lang="es-ES" sz="2400" b="1" dirty="0"/>
              <a:t>actuante </a:t>
            </a:r>
            <a:r>
              <a:rPr lang="es-ES" sz="2400" dirty="0"/>
              <a:t>quien ratificó las conclusiones arribadas en la </a:t>
            </a:r>
            <a:r>
              <a:rPr lang="es-ES" sz="2400" dirty="0" smtClean="0"/>
              <a:t>resolución, </a:t>
            </a:r>
            <a:r>
              <a:rPr lang="es-ES" sz="2400" dirty="0"/>
              <a:t>así como de la intervención del consultor técnico propuesto por la defensa y de la ausencia de observaciones</a:t>
            </a:r>
            <a:r>
              <a:rPr lang="es-ES" sz="24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También </a:t>
            </a:r>
            <a:r>
              <a:rPr lang="es-ES" sz="2400" b="1" dirty="0"/>
              <a:t>declaró </a:t>
            </a:r>
            <a:r>
              <a:rPr lang="es-ES" sz="2400" b="1" dirty="0" smtClean="0"/>
              <a:t>el Supervisor </a:t>
            </a:r>
            <a:r>
              <a:rPr lang="es-ES" sz="2400" b="1" dirty="0"/>
              <a:t>de la </a:t>
            </a:r>
            <a:r>
              <a:rPr lang="es-ES" sz="2400" b="1" dirty="0" smtClean="0"/>
              <a:t>Región Junín, </a:t>
            </a:r>
            <a:r>
              <a:rPr lang="es-ES" sz="2400" dirty="0" smtClean="0"/>
              <a:t>quien </a:t>
            </a:r>
            <a:r>
              <a:rPr lang="es-ES" sz="2400" dirty="0"/>
              <a:t>actuó como consultor técnico y ratificó las conclusiones arribadas en la resolución</a:t>
            </a:r>
            <a:r>
              <a:rPr lang="es-ES" sz="24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Con </a:t>
            </a:r>
            <a:r>
              <a:rPr lang="es-ES" sz="2400" b="1" dirty="0"/>
              <a:t>estos elementos la </a:t>
            </a:r>
            <a:r>
              <a:rPr lang="es-ES" sz="2400" b="1" dirty="0" smtClean="0"/>
              <a:t>Fiscalía </a:t>
            </a:r>
            <a:r>
              <a:rPr lang="es-ES" sz="2400" b="1" dirty="0"/>
              <a:t>solicitó se dicte el procesamiento de </a:t>
            </a:r>
            <a:r>
              <a:rPr lang="es-ES" sz="2400" b="1" dirty="0" smtClean="0"/>
              <a:t>CAP </a:t>
            </a:r>
            <a:r>
              <a:rPr lang="es-ES" sz="2400" b="1" dirty="0"/>
              <a:t>y </a:t>
            </a:r>
            <a:r>
              <a:rPr lang="es-ES" sz="2400" b="1" dirty="0" smtClean="0"/>
              <a:t>MGA </a:t>
            </a:r>
            <a:r>
              <a:rPr lang="es-ES" sz="2400" b="1" dirty="0"/>
              <a:t>y el sobreseimiento de </a:t>
            </a:r>
            <a:r>
              <a:rPr lang="es-ES" sz="2400" b="1" dirty="0" smtClean="0"/>
              <a:t>RAP y NNO </a:t>
            </a:r>
            <a:r>
              <a:rPr lang="es-ES" sz="2400" dirty="0" smtClean="0"/>
              <a:t>(por </a:t>
            </a:r>
            <a:r>
              <a:rPr lang="es-ES" sz="2400" dirty="0"/>
              <a:t>no haber tenido intervención en los </a:t>
            </a:r>
            <a:r>
              <a:rPr lang="es-ES" sz="2400" dirty="0" smtClean="0"/>
              <a:t>hechos) </a:t>
            </a:r>
            <a:r>
              <a:rPr lang="es-ES" sz="2400" dirty="0"/>
              <a:t>basándose en </a:t>
            </a:r>
            <a:r>
              <a:rPr lang="es-ES" sz="2400" dirty="0" smtClean="0"/>
              <a:t>los informes del </a:t>
            </a:r>
            <a:r>
              <a:rPr lang="es-ES" sz="2400" dirty="0"/>
              <a:t>dictamen confeccionado por el </a:t>
            </a:r>
            <a:r>
              <a:rPr lang="es-ES" sz="2400" b="1" dirty="0" smtClean="0"/>
              <a:t>perito </a:t>
            </a:r>
            <a:r>
              <a:rPr lang="es-ES" sz="2400" b="1" dirty="0"/>
              <a:t>propuesto por la </a:t>
            </a:r>
            <a:r>
              <a:rPr lang="es-ES" sz="2400" b="1" dirty="0" smtClean="0"/>
              <a:t>denunciada</a:t>
            </a:r>
            <a:r>
              <a:rPr lang="es-ES" sz="2400" dirty="0" smtClean="0"/>
              <a:t>, quien </a:t>
            </a:r>
            <a:r>
              <a:rPr lang="es-ES" sz="2400" dirty="0"/>
              <a:t>no </a:t>
            </a:r>
            <a:r>
              <a:rPr lang="es-ES" sz="2400" dirty="0" smtClean="0"/>
              <a:t>se apartó </a:t>
            </a:r>
            <a:r>
              <a:rPr lang="es-ES" sz="2400" dirty="0"/>
              <a:t>de </a:t>
            </a:r>
            <a:r>
              <a:rPr lang="es-ES" sz="2400" dirty="0" smtClean="0"/>
              <a:t>las </a:t>
            </a:r>
            <a:r>
              <a:rPr lang="es-ES" sz="2400" dirty="0"/>
              <a:t>observaciones de la fiscalización</a:t>
            </a:r>
            <a:r>
              <a:rPr lang="es-ES" sz="24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Lo </a:t>
            </a:r>
            <a:r>
              <a:rPr lang="es-ES" sz="2400" dirty="0"/>
              <a:t>que se cuestionaba no fueron las compras y los pagos en cuanto a su </a:t>
            </a:r>
            <a:r>
              <a:rPr lang="es-ES" sz="2400" dirty="0" smtClean="0"/>
              <a:t>existencia, </a:t>
            </a:r>
            <a:r>
              <a:rPr lang="es-ES" sz="2400" dirty="0"/>
              <a:t>sino que </a:t>
            </a:r>
            <a:r>
              <a:rPr lang="es-ES" sz="2400" b="1" dirty="0"/>
              <a:t>dichas operaciones no se relacionan con los proveedores indicados en las facturas que lo </a:t>
            </a:r>
            <a:r>
              <a:rPr lang="es-ES" sz="2400" b="1" dirty="0" smtClean="0"/>
              <a:t>respaldan.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51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01157" y="564301"/>
            <a:ext cx="10619715" cy="62936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300" b="1" dirty="0"/>
              <a:t>El juez no obstante el </a:t>
            </a:r>
            <a:r>
              <a:rPr lang="es-ES" sz="2300" b="1" dirty="0" smtClean="0"/>
              <a:t>pedido, </a:t>
            </a:r>
            <a:r>
              <a:rPr lang="es-ES" sz="2300" b="1" dirty="0"/>
              <a:t>mantuvo la falta de mérito</a:t>
            </a:r>
            <a:r>
              <a:rPr lang="es-ES" sz="2300" dirty="0"/>
              <a:t> por entender que las operaciones cuestionadas fueron </a:t>
            </a:r>
            <a:r>
              <a:rPr lang="es-ES" sz="2300" dirty="0" smtClean="0"/>
              <a:t>registradas, hubo </a:t>
            </a:r>
            <a:r>
              <a:rPr lang="es-ES" sz="2300" dirty="0"/>
              <a:t>habitualidad y número de operaciones con el mismo </a:t>
            </a:r>
            <a:r>
              <a:rPr lang="es-ES" sz="2300" dirty="0" smtClean="0"/>
              <a:t>proveedor, </a:t>
            </a:r>
            <a:r>
              <a:rPr lang="es-ES" sz="2300" dirty="0"/>
              <a:t>se efectuaron las retenciones a dichas compras y que no era responsabilidad del contratante que recibe una </a:t>
            </a:r>
            <a:r>
              <a:rPr lang="es-ES" sz="2300" dirty="0" smtClean="0"/>
              <a:t>factura, investigar, explicar y justificar </a:t>
            </a:r>
            <a:r>
              <a:rPr lang="es-ES" sz="2300" dirty="0"/>
              <a:t>la capacidad económica de su proveedor.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b="1" dirty="0"/>
              <a:t>Dicha decisión fue cuestionada por el </a:t>
            </a:r>
            <a:r>
              <a:rPr lang="es-ES" sz="2300" b="1" dirty="0" smtClean="0"/>
              <a:t>Fiscal </a:t>
            </a:r>
            <a:r>
              <a:rPr lang="es-ES" sz="2300" b="1" dirty="0"/>
              <a:t>por entender que los argumentos dados por el juez </a:t>
            </a:r>
            <a:r>
              <a:rPr lang="es-ES" sz="2300" b="1" dirty="0" smtClean="0"/>
              <a:t>implicarían </a:t>
            </a:r>
            <a:r>
              <a:rPr lang="es-ES" sz="2300" b="1" dirty="0"/>
              <a:t>prácticamente desincriminar el delito de encubrimiento</a:t>
            </a:r>
            <a:r>
              <a:rPr lang="es-ES" sz="2300" b="1" dirty="0" smtClean="0"/>
              <a:t>.</a:t>
            </a:r>
          </a:p>
          <a:p>
            <a:pPr marL="271463" indent="-271463" algn="just">
              <a:spcBef>
                <a:spcPts val="0"/>
              </a:spcBef>
              <a:spcAft>
                <a:spcPts val="1200"/>
              </a:spcAft>
            </a:pPr>
            <a:r>
              <a:rPr lang="es-ES" sz="2300" b="1" dirty="0" smtClean="0"/>
              <a:t>El Fiscal </a:t>
            </a:r>
            <a:r>
              <a:rPr lang="es-ES" sz="2300" b="1" dirty="0"/>
              <a:t>de </a:t>
            </a:r>
            <a:r>
              <a:rPr lang="es-ES" sz="2300" b="1" dirty="0" smtClean="0"/>
              <a:t>Cámara </a:t>
            </a:r>
            <a:r>
              <a:rPr lang="es-ES" sz="2300" b="1" dirty="0"/>
              <a:t>mantuvo el recurso </a:t>
            </a:r>
            <a:r>
              <a:rPr lang="es-ES" sz="2300" dirty="0" smtClean="0"/>
              <a:t>(art. </a:t>
            </a:r>
            <a:r>
              <a:rPr lang="es-ES" sz="2300" dirty="0"/>
              <a:t>453 </a:t>
            </a:r>
            <a:r>
              <a:rPr lang="es-ES" sz="2300" dirty="0" smtClean="0"/>
              <a:t>CPPN) </a:t>
            </a:r>
            <a:r>
              <a:rPr lang="es-ES" sz="2300" dirty="0"/>
              <a:t>considerando que se trataba de una sentencia arbitraria por realizar una valoración parcial de los hechos. </a:t>
            </a:r>
            <a:r>
              <a:rPr lang="es-ES" sz="2300" b="1" dirty="0" smtClean="0"/>
              <a:t>Advirtió, </a:t>
            </a:r>
            <a:r>
              <a:rPr lang="es-ES" sz="2300" b="1" dirty="0"/>
              <a:t>además que se trataba de una intromisión en las facultades del </a:t>
            </a:r>
            <a:r>
              <a:rPr lang="es-ES" sz="2300" b="1" dirty="0" smtClean="0"/>
              <a:t>Ministerio Público Fiscal</a:t>
            </a:r>
            <a:r>
              <a:rPr lang="es-ES" sz="2300" dirty="0" smtClean="0"/>
              <a:t> </a:t>
            </a:r>
            <a:r>
              <a:rPr lang="es-ES" sz="2300" dirty="0"/>
              <a:t>y</a:t>
            </a:r>
            <a:r>
              <a:rPr lang="es-ES" sz="2300" dirty="0" smtClean="0"/>
              <a:t> </a:t>
            </a:r>
            <a:r>
              <a:rPr lang="es-ES" sz="2300" dirty="0"/>
              <a:t>que además el magistrado no </a:t>
            </a:r>
            <a:r>
              <a:rPr lang="es-ES" sz="2300" dirty="0" smtClean="0"/>
              <a:t>indicó </a:t>
            </a:r>
            <a:r>
              <a:rPr lang="es-ES" sz="2300" dirty="0"/>
              <a:t>qué medidas </a:t>
            </a:r>
            <a:r>
              <a:rPr lang="es-ES" sz="2300" dirty="0" smtClean="0"/>
              <a:t>eran </a:t>
            </a:r>
            <a:r>
              <a:rPr lang="es-ES" sz="2300" dirty="0"/>
              <a:t>necesarias para arribar a una convicción suficiente para dictar los procesamientos.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78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5647</TotalTime>
  <Words>2292</Words>
  <Application>Microsoft Office PowerPoint</Application>
  <PresentationFormat>Panorámica</PresentationFormat>
  <Paragraphs>88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Calibri</vt:lpstr>
      <vt:lpstr>1_Parallax</vt:lpstr>
      <vt:lpstr>7º CICLO DE  JURISPRUDENCIA 2023</vt:lpstr>
      <vt:lpstr>Tribunal Oral en lo Penal Económico Nº 1 Autos: “Pérez, Jorge Daniel y otros s/ Ley 24.769” 4/7/2023</vt:lpstr>
      <vt:lpstr>Presentación de PowerPoint</vt:lpstr>
      <vt:lpstr>Presentación de PowerPoint</vt:lpstr>
      <vt:lpstr>Presentación de PowerPoint</vt:lpstr>
      <vt:lpstr>Presentación de PowerPoint</vt:lpstr>
      <vt:lpstr>Cámara Federal de La Plata – Sala II Juzgado Federal de Junín Autos: “A. Cereales SA y otros s/Inf. Ley 24.769” 25/4/2023</vt:lpstr>
      <vt:lpstr>Presentación de PowerPoint</vt:lpstr>
      <vt:lpstr>Presentación de PowerPoint</vt:lpstr>
      <vt:lpstr>Presentación de PowerPoint</vt:lpstr>
      <vt:lpstr>Cámara Federal de Casación Penal – Sala 4 Juzgado Federal Nº 1 de Córdoba Autos: “Pereyra Córdoba Campos, Jorge Héctor Pedro s/ Recurso de Casación” 11/9/2023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Leandro D. Pais</dc:creator>
  <cp:lastModifiedBy>Nancy Rocha</cp:lastModifiedBy>
  <cp:revision>514</cp:revision>
  <cp:lastPrinted>2023-10-02T20:07:04Z</cp:lastPrinted>
  <dcterms:created xsi:type="dcterms:W3CDTF">2020-03-03T17:39:29Z</dcterms:created>
  <dcterms:modified xsi:type="dcterms:W3CDTF">2023-10-02T20:07:19Z</dcterms:modified>
</cp:coreProperties>
</file>