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275" r:id="rId2"/>
    <p:sldId id="284" r:id="rId3"/>
    <p:sldId id="294" r:id="rId4"/>
    <p:sldId id="311" r:id="rId5"/>
    <p:sldId id="312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12192000" cy="6858000"/>
  <p:notesSz cx="6797675" cy="992822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LkZrtI9uanj0PMHYW4ycRmWJm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2E38-9CBC-446C-8E83-5F8B8EE9D232}" type="datetimeFigureOut">
              <a:rPr lang="es-AR" smtClean="0"/>
              <a:t>07/06/2023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7CA9-B0C4-43DA-AA52-5063F59CDB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71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9864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s-A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0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46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39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2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27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68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47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A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3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 userDrawn="1"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377" y="3996267"/>
            <a:ext cx="6987645" cy="891953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editar </a:t>
            </a:r>
            <a:r>
              <a:rPr lang="es-ES" dirty="0" err="1" smtClean="0"/>
              <a:t>grael</a:t>
            </a:r>
            <a:r>
              <a:rPr lang="es-ES" dirty="0" smtClean="0"/>
              <a:t>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585543"/>
            <a:ext cx="8912223" cy="2410724"/>
          </a:xfrm>
        </p:spPr>
        <p:txBody>
          <a:bodyPr anchor="ctr">
            <a:noAutofit/>
          </a:bodyPr>
          <a:lstStyle>
            <a:lvl1pPr algn="ctr">
              <a:defRPr sz="5400" b="1" baseline="0">
                <a:effectLst/>
                <a:latin typeface="+mj-lt"/>
              </a:defRPr>
            </a:lvl1pPr>
          </a:lstStyle>
          <a:p>
            <a:r>
              <a:rPr lang="es-ES" dirty="0" smtClean="0"/>
              <a:t>3º CICLO DE JURISPRUDENCIA 2022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4049011" y="525271"/>
            <a:ext cx="2244203" cy="983627"/>
          </a:xfrm>
          <a:prstGeom prst="rect">
            <a:avLst/>
          </a:prstGeom>
        </p:spPr>
      </p:pic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0999" y="6630355"/>
            <a:ext cx="872657" cy="143315"/>
          </a:xfrm>
        </p:spPr>
        <p:txBody>
          <a:bodyPr/>
          <a:lstStyle/>
          <a:p>
            <a:fld id="{A1FAC98B-F9D1-42FC-951D-CE59A5483D03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219" y="6630355"/>
            <a:ext cx="420805" cy="14331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9285884" y="583271"/>
            <a:ext cx="245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Centro Argentino</a:t>
            </a:r>
          </a:p>
          <a:p>
            <a:r>
              <a:rPr lang="es-ES" sz="1600" b="1" dirty="0" smtClean="0"/>
              <a:t>de Estudios</a:t>
            </a:r>
          </a:p>
          <a:p>
            <a:r>
              <a:rPr lang="es-ES" sz="1600" b="1" dirty="0" smtClean="0"/>
              <a:t>en lo Penal Tributario</a:t>
            </a:r>
            <a:endParaRPr lang="es-AR" sz="1600" b="1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5578" y="424964"/>
            <a:ext cx="1294689" cy="11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93F8-6BDD-4BFD-9D2C-F0482DAFCDE0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D02-A27B-4AC6-94BC-1E47D472EEB2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1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6C7F-0BE3-4CD4-88ED-E322D6C67F54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6265-E0E8-442D-B804-760D26508E35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3CF0-C517-4497-BAA2-E7DC2CA62196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2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E791-1387-4603-9E46-F48B76EED372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138-35A6-4A1C-877C-838058081E2F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E36A-62C1-4CB4-A9D9-F81578B1A34D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9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9F40-CFFD-41AD-AC7D-F8C78F17BCCF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5289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C86-879B-4F3B-A544-33DE975A5143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0B56-1CB4-4D4E-80AF-33AFFE1EE56D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09F9-C74E-48D7-BD06-B66A7FDA7C41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F0D7-1C18-4E56-8DBB-40A86F2BDA50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F23B-7224-496E-9A65-0D5FC13AA0A0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2185-79DA-4A15-B943-C5F29B44C3D0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EC68-A972-4224-9F0E-BD4D97B834FC}" type="datetime1">
              <a:rPr lang="en-US" smtClean="0">
                <a:solidFill>
                  <a:prstClr val="black"/>
                </a:solidFill>
              </a:rPr>
              <a:t>6/7/2023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6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5656" y="0"/>
            <a:ext cx="1790877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1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862667"/>
            <a:ext cx="10018713" cy="449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0657" y="6441739"/>
            <a:ext cx="11430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83CE6E8C-204E-4C22-9FAA-31746BB034E7}" type="datetime1">
              <a:rPr lang="en-US" kern="1200" smtClean="0">
                <a:solidFill>
                  <a:prstClr val="black"/>
                </a:solidFill>
                <a:ea typeface="+mn-ea"/>
                <a:cs typeface="+mn-cs"/>
              </a:rPr>
              <a:t>6/7/2023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9857" y="6441739"/>
            <a:ext cx="55116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D57F1E4F-1CFF-5643-939E-217C01CDF565}" type="slidenum"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‹Nº›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6201625" y="4928774"/>
            <a:ext cx="5228970" cy="1671203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Graciela N. Manonellas</a:t>
            </a:r>
          </a:p>
          <a:p>
            <a:pPr>
              <a:spcBef>
                <a:spcPct val="0"/>
              </a:spcBef>
            </a:pPr>
            <a:r>
              <a:rPr lang="es-ES" sz="20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manonellas@bnc.com.ar</a:t>
            </a:r>
          </a:p>
          <a:p>
            <a:pPr>
              <a:spcBef>
                <a:spcPct val="0"/>
              </a:spcBef>
            </a:pPr>
            <a:r>
              <a:rPr lang="es-ES" sz="20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07/06/23</a:t>
            </a:r>
            <a:endParaRPr lang="es-AR" sz="2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065006" y="2154726"/>
            <a:ext cx="7514376" cy="217652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sz="4800" dirty="0"/>
              <a:t>3</a:t>
            </a:r>
            <a:r>
              <a:rPr lang="es-ES" sz="4800" dirty="0" smtClean="0"/>
              <a:t>º CICLO DE </a:t>
            </a:r>
            <a:br>
              <a:rPr lang="es-ES" sz="4800" dirty="0" smtClean="0"/>
            </a:br>
            <a:r>
              <a:rPr lang="es-ES" sz="4800" dirty="0" smtClean="0"/>
              <a:t>JURISPRUDENCIA 2023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1876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2"/>
            <a:ext cx="10242002" cy="6841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b="1" dirty="0"/>
              <a:t>Por </a:t>
            </a:r>
            <a:r>
              <a:rPr lang="es-ES" sz="2400" b="1" dirty="0" smtClean="0"/>
              <a:t>ello, </a:t>
            </a:r>
            <a:r>
              <a:rPr lang="es-ES" sz="2400" b="1" dirty="0"/>
              <a:t>la resolución del juez instructor es inconcebible con el ordenamiento jurídico que prevé la personalidad diferenciada de la persona jurídica respecto de la de sus </a:t>
            </a:r>
            <a:r>
              <a:rPr lang="es-ES" sz="2400" b="1" dirty="0" smtClean="0"/>
              <a:t>miembros, </a:t>
            </a:r>
            <a:r>
              <a:rPr lang="es-ES" sz="2400" b="1" dirty="0"/>
              <a:t>principio que se encuentra expresamente establecido por el </a:t>
            </a:r>
            <a:r>
              <a:rPr lang="es-ES" sz="2400" b="1" dirty="0" smtClean="0"/>
              <a:t>art. </a:t>
            </a:r>
            <a:r>
              <a:rPr lang="es-ES" sz="2400" b="1" dirty="0"/>
              <a:t>143 del C</a:t>
            </a:r>
            <a:r>
              <a:rPr lang="es-ES" sz="2400" b="1" dirty="0" smtClean="0"/>
              <a:t>ódigo Civil </a:t>
            </a:r>
            <a:r>
              <a:rPr lang="es-ES" sz="2400" b="1" dirty="0"/>
              <a:t>y </a:t>
            </a:r>
            <a:r>
              <a:rPr lang="es-ES" sz="2400" b="1" dirty="0" smtClean="0"/>
              <a:t>Comercial </a:t>
            </a:r>
            <a:r>
              <a:rPr lang="es-ES" sz="2400" dirty="0"/>
              <a:t>de la </a:t>
            </a:r>
            <a:r>
              <a:rPr lang="es-ES" sz="2400" dirty="0" smtClean="0"/>
              <a:t>Nación (por </a:t>
            </a:r>
            <a:r>
              <a:rPr lang="es-ES" sz="2400" dirty="0"/>
              <a:t>el </a:t>
            </a:r>
            <a:r>
              <a:rPr lang="es-ES" sz="2400" dirty="0" smtClean="0"/>
              <a:t>art. </a:t>
            </a:r>
            <a:r>
              <a:rPr lang="es-ES" sz="2400" dirty="0"/>
              <a:t>39 del </a:t>
            </a:r>
            <a:r>
              <a:rPr lang="es-ES" sz="2400" dirty="0" smtClean="0"/>
              <a:t>Código Civil </a:t>
            </a:r>
            <a:r>
              <a:rPr lang="es-ES" sz="2400" dirty="0"/>
              <a:t>vigente a la fecha de los </a:t>
            </a:r>
            <a:r>
              <a:rPr lang="es-ES" sz="2400" dirty="0" smtClean="0"/>
              <a:t>hechos).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dirty="0" smtClean="0"/>
              <a:t>Por ello “…la </a:t>
            </a:r>
            <a:r>
              <a:rPr lang="es-ES" sz="2400" dirty="0"/>
              <a:t>distinción precisa y absoluta entre la persona jurídica y sus miembros </a:t>
            </a:r>
            <a:r>
              <a:rPr lang="es-ES" sz="2400" dirty="0" smtClean="0"/>
              <a:t>(Código Civil </a:t>
            </a:r>
            <a:r>
              <a:rPr lang="es-ES" sz="2400" dirty="0"/>
              <a:t>39 y </a:t>
            </a:r>
            <a:r>
              <a:rPr lang="es-ES" sz="2400" dirty="0" smtClean="0"/>
              <a:t>L. S. 2), </a:t>
            </a:r>
            <a:r>
              <a:rPr lang="es-ES" sz="2400" dirty="0"/>
              <a:t>determina que </a:t>
            </a:r>
            <a:r>
              <a:rPr lang="es-ES" sz="2400" b="1" dirty="0"/>
              <a:t>la actuación de la persona jurídica compromete su propia responsabilidad y no la de los seres </a:t>
            </a:r>
            <a:r>
              <a:rPr lang="es-ES" sz="2400" b="1" dirty="0" smtClean="0"/>
              <a:t>humanos</a:t>
            </a:r>
            <a:r>
              <a:rPr lang="es-ES" sz="2400" dirty="0" smtClean="0"/>
              <a:t>, </a:t>
            </a:r>
            <a:r>
              <a:rPr lang="es-ES" sz="2400" dirty="0"/>
              <a:t>que con sus actos </a:t>
            </a:r>
            <a:r>
              <a:rPr lang="es-ES" sz="2400" dirty="0" smtClean="0"/>
              <a:t>configuran </a:t>
            </a:r>
            <a:r>
              <a:rPr lang="es-ES" sz="2400" dirty="0"/>
              <a:t>la actividad de aquella </a:t>
            </a:r>
            <a:r>
              <a:rPr lang="es-ES" sz="2400" dirty="0" smtClean="0"/>
              <a:t>(…) (CN </a:t>
            </a:r>
            <a:r>
              <a:rPr lang="es-ES" sz="2400" dirty="0" err="1" smtClean="0"/>
              <a:t>Com</a:t>
            </a:r>
            <a:r>
              <a:rPr lang="es-ES" sz="2400" dirty="0" smtClean="0"/>
              <a:t>, Sala B, “J.  </a:t>
            </a:r>
            <a:r>
              <a:rPr lang="es-ES" sz="2400" dirty="0"/>
              <a:t>Vázquez Iglesias </a:t>
            </a:r>
            <a:r>
              <a:rPr lang="es-ES" sz="2400" dirty="0" smtClean="0"/>
              <a:t>c/ </a:t>
            </a:r>
            <a:r>
              <a:rPr lang="es-ES" sz="2400" dirty="0" err="1" smtClean="0"/>
              <a:t>Basterrechea</a:t>
            </a:r>
            <a:r>
              <a:rPr lang="es-ES" sz="2400" dirty="0" smtClean="0"/>
              <a:t> S.A. s/ sum., </a:t>
            </a:r>
            <a:r>
              <a:rPr lang="es-ES" sz="2400" dirty="0"/>
              <a:t>res del </a:t>
            </a:r>
            <a:r>
              <a:rPr lang="es-ES" sz="2400" dirty="0" smtClean="0"/>
              <a:t>19/3/90), </a:t>
            </a:r>
            <a:r>
              <a:rPr lang="es-ES" sz="2400" dirty="0"/>
              <a:t>sin </a:t>
            </a:r>
            <a:r>
              <a:rPr lang="es-ES" sz="2400" b="1" dirty="0"/>
              <a:t>perjuicio de las obligaciones que pudieran derivar de su condición eventual de sujetos </a:t>
            </a:r>
            <a:r>
              <a:rPr lang="es-ES" sz="2400" b="1" dirty="0" smtClean="0"/>
              <a:t>enumerados </a:t>
            </a:r>
            <a:r>
              <a:rPr lang="es-ES" sz="2400" b="1" dirty="0"/>
              <a:t>en el </a:t>
            </a:r>
            <a:r>
              <a:rPr lang="es-ES" sz="2400" b="1" dirty="0" smtClean="0"/>
              <a:t>art. </a:t>
            </a:r>
            <a:r>
              <a:rPr lang="es-ES" sz="2400" b="1" dirty="0"/>
              <a:t>6 de la ley </a:t>
            </a:r>
            <a:r>
              <a:rPr lang="es-ES" sz="2400" b="1" dirty="0" smtClean="0"/>
              <a:t>11.683…” </a:t>
            </a:r>
            <a:r>
              <a:rPr lang="es-ES" sz="2400" dirty="0" smtClean="0"/>
              <a:t>(CPE, Sala </a:t>
            </a:r>
            <a:r>
              <a:rPr lang="es-ES" sz="2400" dirty="0"/>
              <a:t>B en autos </a:t>
            </a:r>
            <a:r>
              <a:rPr lang="es-ES" sz="2400" dirty="0" smtClean="0"/>
              <a:t>Nº CPE426/2017/2 CA1, caratulada “Expreso </a:t>
            </a:r>
            <a:r>
              <a:rPr lang="es-ES" sz="2400" dirty="0"/>
              <a:t>San Isidro </a:t>
            </a:r>
            <a:r>
              <a:rPr lang="es-ES" sz="2400" dirty="0" smtClean="0"/>
              <a:t>SATCIFI s/ </a:t>
            </a:r>
            <a:r>
              <a:rPr lang="es-ES" sz="2400" dirty="0" err="1" smtClean="0"/>
              <a:t>Inf</a:t>
            </a:r>
            <a:r>
              <a:rPr lang="es-ES" sz="2400" dirty="0" smtClean="0"/>
              <a:t>. Ley 24.769”, 17/2/2020</a:t>
            </a:r>
            <a:r>
              <a:rPr lang="es-ES" sz="2400" dirty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4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548142" y="199176"/>
            <a:ext cx="10242002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195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800" dirty="0"/>
              <a:t>De todo lo expuesto se sigue </a:t>
            </a:r>
            <a:r>
              <a:rPr lang="es-ES" sz="2800" dirty="0" smtClean="0"/>
              <a:t>que, </a:t>
            </a:r>
            <a:r>
              <a:rPr lang="es-ES" sz="2800" b="1" dirty="0"/>
              <a:t>para </a:t>
            </a:r>
            <a:r>
              <a:rPr lang="es-ES" sz="2800" b="1" dirty="0" smtClean="0"/>
              <a:t>que </a:t>
            </a:r>
            <a:r>
              <a:rPr lang="es-ES" sz="2800" b="1" dirty="0"/>
              <a:t>el </a:t>
            </a:r>
            <a:r>
              <a:rPr lang="es-ES" sz="2800" b="1" dirty="0" smtClean="0"/>
              <a:t>Tribunal </a:t>
            </a:r>
            <a:r>
              <a:rPr lang="es-ES" sz="2800" b="1" dirty="0"/>
              <a:t>de juicio pueda imponer a </a:t>
            </a:r>
            <a:r>
              <a:rPr lang="es-ES" sz="2800" b="1" dirty="0" smtClean="0"/>
              <a:t>K.L.P. Emprendimientos S.A. </a:t>
            </a:r>
            <a:r>
              <a:rPr lang="es-ES" sz="2800" b="1" dirty="0"/>
              <a:t>las sanciones</a:t>
            </a:r>
            <a:r>
              <a:rPr lang="es-ES" sz="2800" dirty="0"/>
              <a:t> previstas en el </a:t>
            </a:r>
            <a:r>
              <a:rPr lang="es-ES" sz="2800" dirty="0" smtClean="0"/>
              <a:t>art. </a:t>
            </a:r>
            <a:r>
              <a:rPr lang="es-ES" sz="2800" dirty="0"/>
              <a:t>14 de la ley </a:t>
            </a:r>
            <a:r>
              <a:rPr lang="es-ES" sz="2800" dirty="0" smtClean="0"/>
              <a:t>24.769 (vigente </a:t>
            </a:r>
            <a:r>
              <a:rPr lang="es-ES" sz="2800" dirty="0"/>
              <a:t>al momento de los </a:t>
            </a:r>
            <a:r>
              <a:rPr lang="es-ES" sz="2800" dirty="0" smtClean="0"/>
              <a:t>hechos) </a:t>
            </a:r>
            <a:r>
              <a:rPr lang="es-ES" sz="2800" dirty="0"/>
              <a:t>o en el </a:t>
            </a:r>
            <a:r>
              <a:rPr lang="es-ES" sz="2800" dirty="0" smtClean="0"/>
              <a:t>art. </a:t>
            </a:r>
            <a:r>
              <a:rPr lang="es-ES" sz="2800" dirty="0"/>
              <a:t>13 de la ley </a:t>
            </a:r>
            <a:r>
              <a:rPr lang="es-ES" sz="2800" dirty="0" smtClean="0"/>
              <a:t>27.430 (si </a:t>
            </a:r>
            <a:r>
              <a:rPr lang="es-ES" sz="2800" dirty="0"/>
              <a:t>se considera más </a:t>
            </a:r>
            <a:r>
              <a:rPr lang="es-ES" sz="2800" dirty="0" smtClean="0"/>
              <a:t>benigna), </a:t>
            </a:r>
            <a:r>
              <a:rPr lang="es-ES" sz="2800" b="1" dirty="0"/>
              <a:t>es necesario que la misma haya sido previamente </a:t>
            </a:r>
            <a:r>
              <a:rPr lang="es-ES" sz="2800" b="1" dirty="0" smtClean="0"/>
              <a:t>imputada, </a:t>
            </a:r>
            <a:r>
              <a:rPr lang="es-ES" sz="2800" b="1" dirty="0"/>
              <a:t>procesada y acusada en el marco de un juicio justo donde se hayan resguardado todas las garantías procesales</a:t>
            </a:r>
            <a:r>
              <a:rPr lang="es-ES" sz="2800" dirty="0"/>
              <a:t> que permitan el efectivo ejercicio del derecho de defensa que le asiste</a:t>
            </a:r>
            <a:r>
              <a:rPr lang="es-ES" sz="2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800" b="1" dirty="0"/>
              <a:t>Por </a:t>
            </a:r>
            <a:r>
              <a:rPr lang="es-ES" sz="2800" b="1" dirty="0" smtClean="0"/>
              <a:t>ello </a:t>
            </a:r>
            <a:r>
              <a:rPr lang="es-ES" sz="2800" b="1" dirty="0"/>
              <a:t>se </a:t>
            </a:r>
            <a:r>
              <a:rPr lang="es-ES" sz="2800" b="1" dirty="0" smtClean="0"/>
              <a:t>resolvió</a:t>
            </a:r>
            <a:r>
              <a:rPr lang="es-ES" sz="2800" dirty="0" smtClean="0"/>
              <a:t>: </a:t>
            </a:r>
            <a:r>
              <a:rPr lang="es-ES" sz="2800" dirty="0"/>
              <a:t>hacer lugar a recurso de apelación y revocar la resolución de primera </a:t>
            </a:r>
            <a:r>
              <a:rPr lang="es-ES" sz="2800" dirty="0" smtClean="0"/>
              <a:t>instancia.</a:t>
            </a:r>
            <a:endParaRPr lang="es-ES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325" y="1038515"/>
            <a:ext cx="10830478" cy="1596043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400" b="1" u="sng" dirty="0" smtClean="0"/>
              <a:t>Cámara Nacional en lo Penal Económico – Sala “B”</a:t>
            </a:r>
            <a:br>
              <a:rPr lang="es-ES" sz="2400" b="1" u="sng" dirty="0" smtClean="0"/>
            </a:br>
            <a:r>
              <a:rPr lang="es-ES" sz="2400" b="1" u="sng" dirty="0" smtClean="0"/>
              <a:t>Juzgado Nacional en lo Penal Económico Nº 9 Sec. Nº 17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MX" sz="2400" b="1" u="sng" dirty="0" smtClean="0"/>
              <a:t>Autos</a:t>
            </a:r>
            <a:r>
              <a:rPr lang="es-MX" sz="2400" b="1" u="sng" dirty="0"/>
              <a:t>:</a:t>
            </a:r>
            <a:r>
              <a:rPr lang="es-MX" sz="2400" b="1" dirty="0"/>
              <a:t> </a:t>
            </a:r>
            <a:r>
              <a:rPr lang="es-MX" sz="2400" b="1" dirty="0" smtClean="0"/>
              <a:t>“</a:t>
            </a:r>
            <a:r>
              <a:rPr lang="es-ES" sz="2400" b="1" dirty="0" smtClean="0"/>
              <a:t>Expreso San Isidro SATCIFI s/ </a:t>
            </a:r>
            <a:r>
              <a:rPr lang="es-ES" sz="2400" b="1" dirty="0" err="1" smtClean="0"/>
              <a:t>Inf</a:t>
            </a:r>
            <a:r>
              <a:rPr lang="es-ES" sz="2400" b="1" dirty="0" smtClean="0"/>
              <a:t>. Ley 24.769</a:t>
            </a:r>
            <a:r>
              <a:rPr lang="es-MX" sz="2400" b="1" dirty="0" smtClean="0"/>
              <a:t>”</a:t>
            </a:r>
            <a:r>
              <a:rPr lang="es-AR" sz="2400" b="1" dirty="0"/>
              <a:t/>
            </a:r>
            <a:br>
              <a:rPr lang="es-AR" sz="2400" b="1" dirty="0"/>
            </a:br>
            <a:r>
              <a:rPr lang="es-AR" sz="2400" b="1" dirty="0" smtClean="0"/>
              <a:t>19</a:t>
            </a:r>
            <a:r>
              <a:rPr lang="es-ES" sz="2400" b="1" dirty="0" smtClean="0"/>
              <a:t>/2/2020</a:t>
            </a:r>
            <a:endParaRPr lang="es-AR" sz="24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40325" y="2721351"/>
            <a:ext cx="10830478" cy="395408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dirty="0"/>
              <a:t>La denuncia </a:t>
            </a:r>
            <a:r>
              <a:rPr lang="es-ES" sz="2400" dirty="0" smtClean="0"/>
              <a:t>había </a:t>
            </a:r>
            <a:r>
              <a:rPr lang="es-ES" sz="2400" dirty="0"/>
              <a:t>sido realizada porque la </a:t>
            </a:r>
            <a:r>
              <a:rPr lang="es-ES" sz="2400" b="1" dirty="0"/>
              <a:t>firma retuvo aportes </a:t>
            </a:r>
            <a:r>
              <a:rPr lang="es-ES" sz="2400" b="1" dirty="0" smtClean="0"/>
              <a:t>previsionales, </a:t>
            </a:r>
            <a:r>
              <a:rPr lang="es-ES" sz="2400" b="1" dirty="0"/>
              <a:t>por sumas superiores a las previstas en el </a:t>
            </a:r>
            <a:r>
              <a:rPr lang="es-ES" sz="2400" b="1" dirty="0" smtClean="0"/>
              <a:t>Régimen Penal Tributario </a:t>
            </a:r>
            <a:r>
              <a:rPr lang="es-ES" sz="2400" b="1" dirty="0"/>
              <a:t>y una vez operado el vencimiento de la obligación y vencido al plazo de </a:t>
            </a:r>
            <a:r>
              <a:rPr lang="es-ES" sz="2400" b="1" dirty="0" smtClean="0"/>
              <a:t>gracia </a:t>
            </a:r>
            <a:r>
              <a:rPr lang="es-ES" sz="2400" b="1" dirty="0"/>
              <a:t>previsto en la legislación </a:t>
            </a:r>
            <a:r>
              <a:rPr lang="es-ES" sz="2400" b="1" dirty="0" smtClean="0"/>
              <a:t>penal, </a:t>
            </a:r>
            <a:r>
              <a:rPr lang="es-ES" sz="2400" b="1" dirty="0"/>
              <a:t>no los ingresó </a:t>
            </a:r>
            <a:r>
              <a:rPr lang="es-ES" sz="2400" dirty="0" smtClean="0"/>
              <a:t>(art. 9 Ley 24.769, </a:t>
            </a:r>
            <a:r>
              <a:rPr lang="es-ES" sz="2400" dirty="0"/>
              <a:t>según </a:t>
            </a:r>
            <a:r>
              <a:rPr lang="es-ES" sz="2400" dirty="0" smtClean="0"/>
              <a:t>Ley 26.735/2011).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dirty="0" smtClean="0"/>
              <a:t>El </a:t>
            </a:r>
            <a:r>
              <a:rPr lang="es-ES" sz="2400" b="1" dirty="0" smtClean="0"/>
              <a:t>Juzgado </a:t>
            </a:r>
            <a:r>
              <a:rPr lang="es-ES" sz="2400" b="1" dirty="0"/>
              <a:t>de </a:t>
            </a:r>
            <a:r>
              <a:rPr lang="es-ES" sz="2400" b="1" dirty="0" smtClean="0"/>
              <a:t>Primera Instancia </a:t>
            </a:r>
            <a:r>
              <a:rPr lang="es-ES" sz="2400" b="1" dirty="0"/>
              <a:t>dictó auto de procesamiento </a:t>
            </a:r>
            <a:r>
              <a:rPr lang="es-ES" sz="2400" dirty="0"/>
              <a:t>de la firma.</a:t>
            </a:r>
            <a:endParaRPr lang="es-ES" sz="24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40325" y="69846"/>
            <a:ext cx="10830478" cy="881876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87425" indent="-987425" algn="l">
              <a:buClrTx/>
            </a:pPr>
            <a:r>
              <a:rPr lang="es-ES" sz="2400" b="1" u="sng" dirty="0" smtClean="0">
                <a:solidFill>
                  <a:prstClr val="black"/>
                </a:solidFill>
              </a:rPr>
              <a:t>Tema</a:t>
            </a:r>
            <a:r>
              <a:rPr lang="es-ES" sz="2400" b="1" dirty="0" smtClean="0">
                <a:solidFill>
                  <a:prstClr val="black"/>
                </a:solidFill>
              </a:rPr>
              <a:t>: (continuación) Defecto </a:t>
            </a:r>
            <a:r>
              <a:rPr lang="es-ES" sz="2400" b="1" dirty="0">
                <a:solidFill>
                  <a:prstClr val="black"/>
                </a:solidFill>
              </a:rPr>
              <a:t>o carencia de una organización del ente ideal – Responsabilidad de las personas jurídicas </a:t>
            </a:r>
            <a:endParaRPr lang="es-A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199176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800" dirty="0"/>
              <a:t>La </a:t>
            </a:r>
            <a:r>
              <a:rPr lang="es-ES" sz="2800" b="1" dirty="0"/>
              <a:t>defensa </a:t>
            </a:r>
            <a:r>
              <a:rPr lang="es-ES" sz="2800" b="1" dirty="0" smtClean="0"/>
              <a:t>apeló </a:t>
            </a:r>
            <a:r>
              <a:rPr lang="es-ES" sz="2800" b="1" dirty="0"/>
              <a:t>con fundamento en que ni la ley </a:t>
            </a:r>
            <a:r>
              <a:rPr lang="es-ES" sz="2800" b="1" dirty="0" smtClean="0"/>
              <a:t>24.769 </a:t>
            </a:r>
            <a:r>
              <a:rPr lang="es-ES" sz="2800" b="1" dirty="0"/>
              <a:t>ni la </a:t>
            </a:r>
            <a:r>
              <a:rPr lang="es-ES" sz="2800" b="1" dirty="0" smtClean="0"/>
              <a:t>27.430 </a:t>
            </a:r>
            <a:r>
              <a:rPr lang="es-ES" sz="2800" b="1" dirty="0"/>
              <a:t>prevén que las personas jurídicas puedan ser imputadas penalmente </a:t>
            </a:r>
            <a:r>
              <a:rPr lang="es-ES" sz="2800" dirty="0"/>
              <a:t>por un delito penal </a:t>
            </a:r>
            <a:r>
              <a:rPr lang="es-ES" sz="2800" dirty="0" smtClean="0"/>
              <a:t>tributario, </a:t>
            </a:r>
            <a:r>
              <a:rPr lang="es-ES" sz="2800" b="1" dirty="0"/>
              <a:t>sino únicamente se prevé que pueda imponérsele </a:t>
            </a:r>
            <a:r>
              <a:rPr lang="es-ES" sz="2800" dirty="0"/>
              <a:t>a la entidad un </a:t>
            </a:r>
            <a:r>
              <a:rPr lang="es-ES" sz="2800" b="1" dirty="0"/>
              <a:t>determinado número de sanciones</a:t>
            </a:r>
            <a:r>
              <a:rPr lang="es-ES" sz="28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800" dirty="0" smtClean="0"/>
              <a:t>Manifestó </a:t>
            </a:r>
            <a:r>
              <a:rPr lang="es-ES" sz="2800" dirty="0"/>
              <a:t>que las personas jurídicas no pueden ser sujetos activos de </a:t>
            </a:r>
            <a:r>
              <a:rPr lang="es-ES" sz="2800" dirty="0" smtClean="0"/>
              <a:t>delito, </a:t>
            </a:r>
            <a:r>
              <a:rPr lang="es-ES" sz="2800" dirty="0"/>
              <a:t>lo que así se recepta de antaño con el precepto </a:t>
            </a:r>
            <a:r>
              <a:rPr lang="es-ES" sz="2800" b="1" dirty="0" smtClean="0"/>
              <a:t>“</a:t>
            </a:r>
            <a:r>
              <a:rPr lang="es-ES" sz="2800" b="1" dirty="0" err="1" smtClean="0"/>
              <a:t>societas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delinquere</a:t>
            </a:r>
            <a:r>
              <a:rPr lang="es-ES" sz="2800" b="1" dirty="0" smtClean="0"/>
              <a:t> non </a:t>
            </a:r>
            <a:r>
              <a:rPr lang="es-ES" sz="2800" b="1" dirty="0" err="1" smtClean="0"/>
              <a:t>potest</a:t>
            </a:r>
            <a:r>
              <a:rPr lang="es-ES" sz="2800" b="1" dirty="0" smtClean="0"/>
              <a:t>” </a:t>
            </a:r>
            <a:r>
              <a:rPr lang="es-ES" sz="2800" dirty="0"/>
              <a:t>receptado por la </a:t>
            </a:r>
            <a:r>
              <a:rPr lang="es-ES" sz="2800" dirty="0" smtClean="0"/>
              <a:t>C.S.J.N. </a:t>
            </a:r>
            <a:r>
              <a:rPr lang="es-ES" sz="2800" dirty="0"/>
              <a:t>en el precedente de </a:t>
            </a:r>
            <a:r>
              <a:rPr lang="es-ES" sz="2800" dirty="0" smtClean="0"/>
              <a:t>Fallos 305: 246…”. En </a:t>
            </a:r>
            <a:r>
              <a:rPr lang="es-ES" sz="2800" dirty="0"/>
              <a:t>base a ello argumentó que </a:t>
            </a:r>
            <a:r>
              <a:rPr lang="es-ES" sz="2800" b="1" dirty="0" smtClean="0"/>
              <a:t>“… Las </a:t>
            </a:r>
            <a:r>
              <a:rPr lang="es-ES" sz="2800" b="1" dirty="0"/>
              <a:t>normas del carácter </a:t>
            </a:r>
            <a:r>
              <a:rPr lang="es-ES" sz="2800" b="1" dirty="0" smtClean="0"/>
              <a:t>y/o rango </a:t>
            </a:r>
            <a:r>
              <a:rPr lang="es-ES" sz="2800" b="1" dirty="0"/>
              <a:t>constitucional establecen que las personas jurídicas no tienen capacidad de </a:t>
            </a:r>
            <a:r>
              <a:rPr lang="es-ES" sz="2800" b="1" dirty="0" smtClean="0"/>
              <a:t>conducta… </a:t>
            </a:r>
            <a:r>
              <a:rPr lang="es-ES" sz="2800" b="1" dirty="0"/>
              <a:t>y en consecuencia de ser perseguidos y </a:t>
            </a:r>
            <a:r>
              <a:rPr lang="es-ES" sz="2800" b="1" dirty="0" smtClean="0"/>
              <a:t>castigados…”.</a:t>
            </a:r>
            <a:endParaRPr lang="es-ES" sz="28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8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199176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 smtClean="0"/>
              <a:t>El </a:t>
            </a:r>
            <a:r>
              <a:rPr lang="es-ES" sz="2400" b="1" dirty="0"/>
              <a:t>primer voto fue el de los </a:t>
            </a:r>
            <a:r>
              <a:rPr lang="es-ES" sz="2400" b="1" dirty="0" smtClean="0"/>
              <a:t>Dres. </a:t>
            </a:r>
            <a:r>
              <a:rPr lang="es-ES" sz="2400" b="1" dirty="0"/>
              <a:t>Roberto Enrique </a:t>
            </a:r>
            <a:r>
              <a:rPr lang="es-ES" sz="2400" b="1" dirty="0" smtClean="0"/>
              <a:t>Hornos </a:t>
            </a:r>
            <a:r>
              <a:rPr lang="es-ES" sz="2400" b="1" dirty="0"/>
              <a:t>y Carolina </a:t>
            </a:r>
            <a:r>
              <a:rPr lang="es-ES" sz="2400" b="1" dirty="0" smtClean="0"/>
              <a:t>L. I. Robiglio</a:t>
            </a:r>
            <a:r>
              <a:rPr lang="es-ES" sz="2400" dirty="0" smtClean="0"/>
              <a:t>, </a:t>
            </a:r>
            <a:r>
              <a:rPr lang="es-ES" sz="2400" dirty="0"/>
              <a:t>quienes luego de relatar los hechos manifestaron que esa </a:t>
            </a:r>
            <a:r>
              <a:rPr lang="es-ES" sz="2400" dirty="0" smtClean="0"/>
              <a:t>Sala </a:t>
            </a:r>
            <a:r>
              <a:rPr lang="es-ES" sz="2400" dirty="0"/>
              <a:t>con una integración anterior había establecido </a:t>
            </a:r>
            <a:r>
              <a:rPr lang="es-ES" sz="2400" dirty="0" smtClean="0"/>
              <a:t>que: “… </a:t>
            </a:r>
            <a:r>
              <a:rPr lang="es-ES" sz="2400" b="1" dirty="0"/>
              <a:t>por el </a:t>
            </a:r>
            <a:r>
              <a:rPr lang="es-ES" sz="2400" b="1" dirty="0" smtClean="0"/>
              <a:t>Código Aduanero </a:t>
            </a:r>
            <a:r>
              <a:rPr lang="es-ES" sz="2400" b="1" dirty="0"/>
              <a:t>se </a:t>
            </a:r>
            <a:r>
              <a:rPr lang="es-ES" sz="2400" b="1" dirty="0" smtClean="0"/>
              <a:t>prevé, expresamente, </a:t>
            </a:r>
            <a:r>
              <a:rPr lang="es-ES" sz="2400" b="1" dirty="0"/>
              <a:t>que las personas de existencia ideal pueden ser </a:t>
            </a:r>
            <a:r>
              <a:rPr lang="es-ES" sz="2400" b="1" dirty="0" smtClean="0"/>
              <a:t>“responsables” </a:t>
            </a:r>
            <a:r>
              <a:rPr lang="es-ES" sz="2400" b="1" dirty="0"/>
              <a:t>de un delito aduanero </a:t>
            </a:r>
            <a:r>
              <a:rPr lang="es-ES" sz="2400" b="1" dirty="0" smtClean="0"/>
              <a:t>y, </a:t>
            </a:r>
            <a:r>
              <a:rPr lang="es-ES" sz="2400" b="1" dirty="0"/>
              <a:t>por </a:t>
            </a:r>
            <a:r>
              <a:rPr lang="es-ES" sz="2400" b="1" dirty="0" smtClean="0"/>
              <a:t>ende, </a:t>
            </a:r>
            <a:r>
              <a:rPr lang="es-ES" sz="2400" b="1" dirty="0"/>
              <a:t>pueden ser </a:t>
            </a:r>
            <a:r>
              <a:rPr lang="es-ES" sz="2400" b="1" dirty="0" smtClean="0"/>
              <a:t>“procesadas judicialmente”, sobreseídas, </a:t>
            </a:r>
            <a:r>
              <a:rPr lang="es-ES" sz="2400" b="1" dirty="0"/>
              <a:t>absueltas o condenadas </a:t>
            </a:r>
            <a:r>
              <a:rPr lang="es-ES" sz="2400" dirty="0"/>
              <a:t>en el marco de un proceso </a:t>
            </a:r>
            <a:r>
              <a:rPr lang="es-ES" sz="2400" dirty="0" smtClean="0"/>
              <a:t>penal, </a:t>
            </a:r>
            <a:r>
              <a:rPr lang="es-ES" sz="2400" dirty="0"/>
              <a:t>no caben dudas en cuanto a que uno de los sujetos de aquel proceso penal deberá ser la persona de existencia ideal de que se </a:t>
            </a:r>
            <a:r>
              <a:rPr lang="es-ES" sz="2400" dirty="0" smtClean="0"/>
              <a:t>trate …” (Conf. CPE, 4/7/2018).</a:t>
            </a:r>
            <a:endParaRPr lang="es-ES" sz="2400" dirty="0"/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dirty="0"/>
              <a:t>Por </a:t>
            </a:r>
            <a:r>
              <a:rPr lang="es-ES" sz="2400" dirty="0" smtClean="0"/>
              <a:t>ello </a:t>
            </a:r>
            <a:r>
              <a:rPr lang="es-ES" sz="2400" dirty="0"/>
              <a:t>no puede </a:t>
            </a:r>
            <a:r>
              <a:rPr lang="es-ES" sz="2400" dirty="0" smtClean="0"/>
              <a:t>sostenerse </a:t>
            </a:r>
            <a:r>
              <a:rPr lang="es-ES" sz="2400" dirty="0"/>
              <a:t>que la responsabilidad penal de las personas jurídicas o de existencia </a:t>
            </a:r>
            <a:r>
              <a:rPr lang="es-ES" sz="2400" dirty="0" smtClean="0"/>
              <a:t>ideal, </a:t>
            </a:r>
            <a:r>
              <a:rPr lang="es-ES" sz="2400" dirty="0"/>
              <a:t>se trate de una responsabilidad sin </a:t>
            </a:r>
            <a:r>
              <a:rPr lang="es-ES" sz="2400" dirty="0" smtClean="0"/>
              <a:t>culpabilidad, </a:t>
            </a:r>
            <a:r>
              <a:rPr lang="es-ES" sz="2400" dirty="0"/>
              <a:t>sino que </a:t>
            </a:r>
            <a:r>
              <a:rPr lang="es-ES" sz="2400" b="1" dirty="0"/>
              <a:t>la culpabilidad de </a:t>
            </a:r>
            <a:r>
              <a:rPr lang="es-ES" sz="2400" b="1" dirty="0" smtClean="0"/>
              <a:t>aquéllas </a:t>
            </a:r>
            <a:r>
              <a:rPr lang="es-ES" sz="2400" b="1" dirty="0"/>
              <a:t>se presenta de una manera diferente a la asignable a las personas humanas o de existencia real o física</a:t>
            </a:r>
            <a:r>
              <a:rPr lang="es-ES" sz="24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s-ES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3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36135" y="143362"/>
            <a:ext cx="10284737" cy="634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200" dirty="0" smtClean="0"/>
              <a:t>En </a:t>
            </a:r>
            <a:r>
              <a:rPr lang="es-ES" sz="2200" b="1" dirty="0"/>
              <a:t>el presente caso se habían vulnerado aquellas obligaciones de organización que le incumben a la </a:t>
            </a:r>
            <a:r>
              <a:rPr lang="es-ES" sz="2200" b="1" dirty="0" smtClean="0"/>
              <a:t>sociedad, </a:t>
            </a:r>
            <a:r>
              <a:rPr lang="es-ES" sz="2200" b="1" dirty="0"/>
              <a:t>en tanto el sujeto individual que ostentó el control de los órganos de representación y de dirección del ente ideal no había adoptado los recaudos útiles y eficaces para evitar que la estructura institucional y material de </a:t>
            </a:r>
            <a:r>
              <a:rPr lang="es-ES" sz="2200" b="1" dirty="0" smtClean="0"/>
              <a:t>Expreso </a:t>
            </a:r>
            <a:r>
              <a:rPr lang="es-ES" sz="2200" b="1" dirty="0"/>
              <a:t>San Isidro </a:t>
            </a:r>
            <a:r>
              <a:rPr lang="es-ES" sz="2200" b="1" dirty="0" smtClean="0"/>
              <a:t>SATCIFI </a:t>
            </a:r>
            <a:r>
              <a:rPr lang="es-ES" sz="2200" dirty="0" smtClean="0"/>
              <a:t>-en </a:t>
            </a:r>
            <a:r>
              <a:rPr lang="es-ES" sz="2200" dirty="0"/>
              <a:t>su calidad de agente de retención y de sujeto obligado ante el </a:t>
            </a:r>
            <a:r>
              <a:rPr lang="es-ES" sz="2200" dirty="0" smtClean="0"/>
              <a:t>Fisco- </a:t>
            </a:r>
            <a:r>
              <a:rPr lang="es-ES" sz="2200" b="1" dirty="0" smtClean="0"/>
              <a:t>omitiera </a:t>
            </a:r>
            <a:r>
              <a:rPr lang="es-ES" sz="2200" b="1" dirty="0"/>
              <a:t>el depósito de los aportes </a:t>
            </a:r>
            <a:r>
              <a:rPr lang="es-ES" sz="2200" dirty="0"/>
              <a:t>previsionales retenidos a los empleados de </a:t>
            </a:r>
            <a:r>
              <a:rPr lang="es-ES" sz="2200" dirty="0" smtClean="0"/>
              <a:t>aquélla, </a:t>
            </a:r>
            <a:r>
              <a:rPr lang="es-ES" sz="2200" dirty="0"/>
              <a:t>correspondientes a los periodos fiscales mensuales investigados</a:t>
            </a:r>
            <a:r>
              <a:rPr lang="es-ES" sz="22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200" dirty="0" smtClean="0"/>
              <a:t>El </a:t>
            </a:r>
            <a:r>
              <a:rPr lang="es-ES" sz="2200" dirty="0"/>
              <a:t>vocal también manifestó con relación al </a:t>
            </a:r>
            <a:r>
              <a:rPr lang="es-ES" sz="2200" dirty="0" smtClean="0"/>
              <a:t>perjuicio </a:t>
            </a:r>
            <a:r>
              <a:rPr lang="es-ES" sz="2200" dirty="0"/>
              <a:t>patrimonial para los </a:t>
            </a:r>
            <a:r>
              <a:rPr lang="es-ES" sz="2200" dirty="0" smtClean="0"/>
              <a:t>actuales </a:t>
            </a:r>
            <a:r>
              <a:rPr lang="es-ES" sz="2200" dirty="0"/>
              <a:t>accionistas y dirigentes de </a:t>
            </a:r>
            <a:r>
              <a:rPr lang="es-ES" sz="2200" dirty="0" smtClean="0"/>
              <a:t>Expreso </a:t>
            </a:r>
            <a:r>
              <a:rPr lang="es-ES" sz="2200" dirty="0"/>
              <a:t>San Isidro </a:t>
            </a:r>
            <a:r>
              <a:rPr lang="es-ES" sz="2200" dirty="0" smtClean="0"/>
              <a:t>SATCIFI, distintos </a:t>
            </a:r>
            <a:r>
              <a:rPr lang="es-ES" sz="2200" dirty="0"/>
              <a:t>de aquellos que ocuparon cargos en la época en que habían sucedido los hechos </a:t>
            </a:r>
            <a:r>
              <a:rPr lang="es-ES" sz="2200" dirty="0" smtClean="0"/>
              <a:t>investigados, </a:t>
            </a:r>
            <a:r>
              <a:rPr lang="es-ES" sz="2200" dirty="0"/>
              <a:t>que </a:t>
            </a:r>
            <a:r>
              <a:rPr lang="es-ES" sz="2200" b="1" dirty="0"/>
              <a:t>la argumentación de la defensa es incompatible con la legislación vigente que prevé la personalidad diferenciada de la persona jurídica respecto de la de sus </a:t>
            </a:r>
            <a:r>
              <a:rPr lang="es-ES" sz="2200" b="1" dirty="0" smtClean="0"/>
              <a:t>miembros, </a:t>
            </a:r>
            <a:r>
              <a:rPr lang="es-ES" sz="2200" b="1" dirty="0"/>
              <a:t>principio que se encuentra expresamente establecido por el </a:t>
            </a:r>
            <a:r>
              <a:rPr lang="es-ES" sz="2200" b="1" dirty="0" smtClean="0"/>
              <a:t>art. </a:t>
            </a:r>
            <a:r>
              <a:rPr lang="es-ES" sz="2200" b="1" dirty="0"/>
              <a:t>143 del </a:t>
            </a:r>
            <a:r>
              <a:rPr lang="es-ES" sz="2200" b="1" dirty="0" smtClean="0"/>
              <a:t>Código Civil y Comercial </a:t>
            </a:r>
            <a:r>
              <a:rPr lang="es-ES" sz="2200" b="1" dirty="0"/>
              <a:t>de la </a:t>
            </a:r>
            <a:r>
              <a:rPr lang="es-ES" sz="2200" b="1" dirty="0" smtClean="0"/>
              <a:t>Nación (por </a:t>
            </a:r>
            <a:r>
              <a:rPr lang="es-ES" sz="2200" b="1" dirty="0"/>
              <a:t>el </a:t>
            </a:r>
            <a:r>
              <a:rPr lang="es-ES" sz="2200" b="1" dirty="0" smtClean="0"/>
              <a:t>art. 39 </a:t>
            </a:r>
            <a:r>
              <a:rPr lang="es-ES" sz="2200" b="1" dirty="0"/>
              <a:t>del </a:t>
            </a:r>
            <a:r>
              <a:rPr lang="es-ES" sz="2200" b="1" dirty="0" smtClean="0"/>
              <a:t>Código Civil </a:t>
            </a:r>
            <a:r>
              <a:rPr lang="es-ES" sz="2200" b="1" dirty="0"/>
              <a:t>vigente a la fecha de los </a:t>
            </a:r>
            <a:r>
              <a:rPr lang="es-ES" sz="2200" b="1" dirty="0" smtClean="0"/>
              <a:t>hechos).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36135" y="143362"/>
            <a:ext cx="10284737" cy="62137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dirty="0" smtClean="0"/>
              <a:t>En </a:t>
            </a:r>
            <a:r>
              <a:rPr lang="es-ES" sz="2400" dirty="0"/>
              <a:t>base a </a:t>
            </a:r>
            <a:r>
              <a:rPr lang="es-ES" sz="2400" dirty="0" smtClean="0"/>
              <a:t>ello “… la </a:t>
            </a:r>
            <a:r>
              <a:rPr lang="es-ES" sz="2400" dirty="0"/>
              <a:t>distinción precisa y absoluta entre la persona jurídica y sus miembros determina que </a:t>
            </a:r>
            <a:r>
              <a:rPr lang="es-ES" sz="2400" b="1" dirty="0"/>
              <a:t>la actuación de la persona jurídica compromete su propia responsabilidad y no la de los seres </a:t>
            </a:r>
            <a:r>
              <a:rPr lang="es-ES" sz="2400" b="1" dirty="0" smtClean="0"/>
              <a:t>humanos, </a:t>
            </a:r>
            <a:r>
              <a:rPr lang="es-ES" sz="2400" b="1" dirty="0"/>
              <a:t>que con sus actos configuran la actividad de </a:t>
            </a:r>
            <a:r>
              <a:rPr lang="es-ES" sz="2400" b="1" dirty="0" smtClean="0"/>
              <a:t>aquella</a:t>
            </a:r>
            <a:r>
              <a:rPr lang="es-ES" sz="2400" dirty="0" smtClean="0"/>
              <a:t> …” (</a:t>
            </a:r>
            <a:r>
              <a:rPr lang="es-ES" sz="2400" dirty="0" err="1" smtClean="0"/>
              <a:t>CNCam</a:t>
            </a:r>
            <a:r>
              <a:rPr lang="es-ES" sz="2400" dirty="0" smtClean="0"/>
              <a:t>, </a:t>
            </a:r>
            <a:r>
              <a:rPr lang="es-ES" sz="2400" dirty="0"/>
              <a:t>S</a:t>
            </a:r>
            <a:r>
              <a:rPr lang="es-ES" sz="2400" dirty="0" smtClean="0"/>
              <a:t>ala B, “J. </a:t>
            </a:r>
            <a:r>
              <a:rPr lang="es-ES" sz="2400" dirty="0"/>
              <a:t>Vázquez Iglesias </a:t>
            </a:r>
            <a:r>
              <a:rPr lang="es-ES" sz="2400" dirty="0" smtClean="0"/>
              <a:t>c/ </a:t>
            </a:r>
            <a:r>
              <a:rPr lang="es-ES" sz="2400" dirty="0" err="1" smtClean="0"/>
              <a:t>Basterrechea</a:t>
            </a:r>
            <a:r>
              <a:rPr lang="es-ES" sz="2400" dirty="0" smtClean="0"/>
              <a:t> SA s/ sum., res. </a:t>
            </a:r>
            <a:r>
              <a:rPr lang="es-ES" sz="2400" dirty="0"/>
              <a:t>del </a:t>
            </a:r>
            <a:r>
              <a:rPr lang="es-ES" sz="2400" dirty="0" smtClean="0"/>
              <a:t>19/3/90), </a:t>
            </a:r>
            <a:r>
              <a:rPr lang="es-ES" sz="2400" dirty="0"/>
              <a:t>sin perjuicio de las obligaciones que puedan derivar de su condición eventual de sujetos enumerados en el </a:t>
            </a:r>
            <a:r>
              <a:rPr lang="es-ES" sz="2400" dirty="0" smtClean="0"/>
              <a:t>art. </a:t>
            </a:r>
            <a:r>
              <a:rPr lang="es-ES" sz="2400" dirty="0"/>
              <a:t>6 de la ley </a:t>
            </a:r>
            <a:r>
              <a:rPr lang="es-ES" sz="2400" dirty="0" smtClean="0"/>
              <a:t>11.683.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 smtClean="0"/>
              <a:t>El Dr. </a:t>
            </a:r>
            <a:r>
              <a:rPr lang="es-ES" sz="2400" b="1" dirty="0"/>
              <a:t>Juan Carlos </a:t>
            </a:r>
            <a:r>
              <a:rPr lang="es-ES" sz="2400" b="1" dirty="0" err="1" smtClean="0"/>
              <a:t>Bonzón</a:t>
            </a:r>
            <a:r>
              <a:rPr lang="es-ES" sz="2400" b="1" dirty="0" smtClean="0"/>
              <a:t> </a:t>
            </a:r>
            <a:r>
              <a:rPr lang="es-ES" sz="2400" dirty="0"/>
              <a:t>arribó a las mismas conclusiones.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 smtClean="0"/>
              <a:t>Por ello </a:t>
            </a:r>
            <a:r>
              <a:rPr lang="es-ES" sz="2400" b="1" dirty="0"/>
              <a:t>se </a:t>
            </a:r>
            <a:r>
              <a:rPr lang="es-ES" sz="2400" b="1" dirty="0" smtClean="0"/>
              <a:t>resolvió</a:t>
            </a:r>
            <a:r>
              <a:rPr lang="es-ES" sz="2400" dirty="0" smtClean="0"/>
              <a:t>: Confirmar </a:t>
            </a:r>
            <a:r>
              <a:rPr lang="es-ES" sz="2400" dirty="0"/>
              <a:t>la resolución recurrida.</a:t>
            </a:r>
            <a:endParaRPr lang="es-ES" sz="24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1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325" y="1002663"/>
            <a:ext cx="10830478" cy="1591155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000" b="1" u="sng" dirty="0" smtClean="0"/>
              <a:t>Corte Suprema de Justicia de la Nación</a:t>
            </a:r>
            <a:br>
              <a:rPr lang="es-ES" sz="2000" b="1" u="sng" dirty="0" smtClean="0"/>
            </a:br>
            <a:r>
              <a:rPr lang="es-ES" sz="2000" b="1" u="sng" dirty="0"/>
              <a:t>C</a:t>
            </a:r>
            <a:r>
              <a:rPr lang="es-ES" sz="2000" b="1" u="sng" dirty="0" smtClean="0"/>
              <a:t>ámara Federal de Casación Penal – Sala III</a:t>
            </a:r>
            <a:br>
              <a:rPr lang="es-ES" sz="2000" b="1" u="sng" dirty="0" smtClean="0"/>
            </a:br>
            <a:r>
              <a:rPr lang="es-ES" sz="2000" b="1" u="sng" dirty="0" smtClean="0"/>
              <a:t>Tribunal Oral Federal de Mendoza Nº 2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MX" sz="2000" b="1" u="sng" dirty="0" smtClean="0"/>
              <a:t>Autos</a:t>
            </a:r>
            <a:r>
              <a:rPr lang="es-MX" sz="2000" b="1" u="sng" dirty="0"/>
              <a:t>:</a:t>
            </a:r>
            <a:r>
              <a:rPr lang="es-MX" sz="2000" b="1" dirty="0"/>
              <a:t> </a:t>
            </a:r>
            <a:r>
              <a:rPr lang="es-MX" sz="2000" b="1" dirty="0" smtClean="0"/>
              <a:t>“</a:t>
            </a:r>
            <a:r>
              <a:rPr lang="es-ES" sz="2000" b="1" dirty="0" err="1" smtClean="0"/>
              <a:t>Caravetta</a:t>
            </a:r>
            <a:r>
              <a:rPr lang="es-ES" sz="2000" b="1" dirty="0" smtClean="0"/>
              <a:t>, Juan Ignacio y otros s/ Contrabando</a:t>
            </a:r>
            <a:r>
              <a:rPr lang="es-MX" sz="2000" b="1" dirty="0" smtClean="0"/>
              <a:t>”</a:t>
            </a:r>
            <a:r>
              <a:rPr lang="es-AR" sz="2000" b="1" dirty="0"/>
              <a:t/>
            </a:r>
            <a:br>
              <a:rPr lang="es-AR" sz="2000" b="1" dirty="0"/>
            </a:br>
            <a:r>
              <a:rPr lang="es-AR" sz="2000" b="1" dirty="0" smtClean="0"/>
              <a:t>3</a:t>
            </a:r>
            <a:r>
              <a:rPr lang="es-ES" sz="2000" b="1" dirty="0" smtClean="0"/>
              <a:t>/5/2023</a:t>
            </a:r>
            <a:endParaRPr lang="es-AR" sz="20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22218" y="2716040"/>
            <a:ext cx="10830478" cy="41419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200" dirty="0" smtClean="0"/>
              <a:t>El </a:t>
            </a:r>
            <a:r>
              <a:rPr lang="es-ES" sz="2200" b="1" dirty="0"/>
              <a:t>Tribunal Oral </a:t>
            </a:r>
            <a:r>
              <a:rPr lang="es-ES" sz="2200" b="1" dirty="0" smtClean="0"/>
              <a:t>de </a:t>
            </a:r>
            <a:r>
              <a:rPr lang="es-ES" sz="2200" b="1" dirty="0"/>
              <a:t>Mendoza </a:t>
            </a:r>
            <a:r>
              <a:rPr lang="es-ES" sz="2200" b="1" dirty="0" smtClean="0"/>
              <a:t>había sobreseído a los imputados por el delito de contrabando en grado de </a:t>
            </a:r>
            <a:r>
              <a:rPr lang="es-ES" sz="2200" b="1" dirty="0"/>
              <a:t>tentativa y en calidad de </a:t>
            </a:r>
            <a:r>
              <a:rPr lang="es-ES" sz="2200" b="1" dirty="0" smtClean="0"/>
              <a:t>autores </a:t>
            </a:r>
            <a:r>
              <a:rPr lang="es-ES" sz="2200" dirty="0" smtClean="0"/>
              <a:t>(art. 864, inc. d de la ley 22.415), </a:t>
            </a:r>
            <a:r>
              <a:rPr lang="es-ES" sz="2200" b="1" dirty="0" smtClean="0"/>
              <a:t>por aplicación </a:t>
            </a:r>
            <a:r>
              <a:rPr lang="es-ES" sz="2200" b="1" dirty="0"/>
              <a:t>retroactiva de la ley 27.430 como más benigna, </a:t>
            </a:r>
            <a:r>
              <a:rPr lang="es-ES" sz="2200" b="1" dirty="0" smtClean="0"/>
              <a:t>en cuanto </a:t>
            </a:r>
            <a:r>
              <a:rPr lang="es-ES" sz="2200" b="1" dirty="0"/>
              <a:t>modificó el </a:t>
            </a:r>
            <a:r>
              <a:rPr lang="es-ES" sz="2200" b="1" dirty="0" smtClean="0"/>
              <a:t>art. </a:t>
            </a:r>
            <a:r>
              <a:rPr lang="es-ES" sz="2200" b="1" dirty="0"/>
              <a:t>947 del Código Aduanero y en </a:t>
            </a:r>
            <a:r>
              <a:rPr lang="es-ES" sz="2200" b="1" dirty="0" smtClean="0"/>
              <a:t>función de </a:t>
            </a:r>
            <a:r>
              <a:rPr lang="es-ES" sz="2200" b="1" dirty="0"/>
              <a:t>lo dispuesto en el </a:t>
            </a:r>
            <a:r>
              <a:rPr lang="es-ES" sz="2200" b="1" dirty="0" smtClean="0"/>
              <a:t>art. </a:t>
            </a:r>
            <a:r>
              <a:rPr lang="es-ES" sz="2200" b="1" dirty="0"/>
              <a:t>2 del Código </a:t>
            </a:r>
            <a:r>
              <a:rPr lang="es-ES" sz="2200" b="1" dirty="0" smtClean="0"/>
              <a:t>Penal. El Fiscal no compartió lo expuesto, presentando la correspondiente apelación</a:t>
            </a:r>
            <a:r>
              <a:rPr lang="es-ES" sz="2200" dirty="0" smtClean="0"/>
              <a:t>.</a:t>
            </a:r>
          </a:p>
          <a:p>
            <a:pPr algn="just"/>
            <a:r>
              <a:rPr lang="es-ES" sz="2200" b="1" dirty="0" smtClean="0"/>
              <a:t>La Cámara Federal de Casación Penal, por mayoría, Sala III, consideró que </a:t>
            </a:r>
            <a:r>
              <a:rPr lang="es-ES" sz="2200" b="1" dirty="0"/>
              <a:t>la ley </a:t>
            </a:r>
            <a:r>
              <a:rPr lang="es-ES" sz="2200" b="1" dirty="0" smtClean="0"/>
              <a:t>27.430, </a:t>
            </a:r>
            <a:r>
              <a:rPr lang="es-ES" sz="2200" b="1" dirty="0"/>
              <a:t>no </a:t>
            </a:r>
            <a:r>
              <a:rPr lang="es-ES" sz="2200" b="1" dirty="0" smtClean="0"/>
              <a:t>era aplicable </a:t>
            </a:r>
            <a:r>
              <a:rPr lang="es-ES" sz="2200" b="1" dirty="0"/>
              <a:t>retroactivamente </a:t>
            </a:r>
            <a:r>
              <a:rPr lang="es-ES" sz="2200" dirty="0"/>
              <a:t>como ley penal más benigna </a:t>
            </a:r>
            <a:r>
              <a:rPr lang="es-ES" sz="2200" dirty="0" smtClean="0"/>
              <a:t>y por lo tanto </a:t>
            </a:r>
            <a:r>
              <a:rPr lang="es-ES" sz="2200" dirty="0"/>
              <a:t>hizo lugar al recurso de casación </a:t>
            </a:r>
            <a:r>
              <a:rPr lang="es-ES" sz="2200" dirty="0" smtClean="0"/>
              <a:t>interpuesto por el </a:t>
            </a:r>
            <a:r>
              <a:rPr lang="es-ES" sz="2200" dirty="0"/>
              <a:t>Fiscal, casó y anuló </a:t>
            </a:r>
            <a:r>
              <a:rPr lang="es-ES" sz="2200" dirty="0" smtClean="0"/>
              <a:t>la resolución.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40325" y="132029"/>
            <a:ext cx="10830478" cy="748412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87425" indent="-987425" algn="l">
              <a:buClrTx/>
              <a:buFontTx/>
              <a:buNone/>
            </a:pPr>
            <a:r>
              <a:rPr lang="es-ES" sz="2000" b="1" u="sng" dirty="0" smtClean="0">
                <a:solidFill>
                  <a:prstClr val="black"/>
                </a:solidFill>
              </a:rPr>
              <a:t>Tema</a:t>
            </a:r>
            <a:r>
              <a:rPr lang="es-ES" sz="2000" b="1" dirty="0" smtClean="0">
                <a:solidFill>
                  <a:prstClr val="black"/>
                </a:solidFill>
              </a:rPr>
              <a:t>: Delitos Aduaneros – Ley penal más benigna – Cita del fallo “Vidal” </a:t>
            </a:r>
            <a:endParaRPr lang="es-A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199176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 smtClean="0"/>
              <a:t>La </a:t>
            </a:r>
            <a:r>
              <a:rPr lang="es-ES" sz="2400" b="1" dirty="0"/>
              <a:t>defensa de los </a:t>
            </a:r>
            <a:r>
              <a:rPr lang="es-ES" sz="2400" b="1" dirty="0" smtClean="0"/>
              <a:t>tres imputados </a:t>
            </a:r>
            <a:r>
              <a:rPr lang="es-ES" sz="2400" b="1" dirty="0"/>
              <a:t>interpuso recurso extraordinario federal </a:t>
            </a:r>
            <a:r>
              <a:rPr lang="es-ES" sz="2400" dirty="0" smtClean="0"/>
              <a:t>por considerar que se había valorado incorrectamente el principio </a:t>
            </a:r>
            <a:r>
              <a:rPr lang="es-ES" sz="2400" dirty="0"/>
              <a:t>de ley penal más benigna </a:t>
            </a:r>
            <a:r>
              <a:rPr lang="es-ES" sz="2400" dirty="0" smtClean="0"/>
              <a:t>y debía aplicarse retroactivamente la ley 27.430.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 smtClean="0"/>
              <a:t>La Corte consideró que la ley 27.430 </a:t>
            </a:r>
            <a:r>
              <a:rPr lang="es-ES" sz="2400" b="1" dirty="0"/>
              <a:t>no solo introdujo reformas en el régimen </a:t>
            </a:r>
            <a:r>
              <a:rPr lang="es-ES" sz="2400" b="1" dirty="0" smtClean="0"/>
              <a:t>impositivo argentino sino </a:t>
            </a:r>
            <a:r>
              <a:rPr lang="es-ES" sz="2400" b="1" dirty="0"/>
              <a:t>también en el Código </a:t>
            </a:r>
            <a:r>
              <a:rPr lang="es-ES" sz="2400" b="1" dirty="0" smtClean="0"/>
              <a:t>Aduanero</a:t>
            </a:r>
            <a:r>
              <a:rPr lang="es-ES" sz="2400" dirty="0" smtClean="0"/>
              <a:t>, </a:t>
            </a:r>
            <a:r>
              <a:rPr lang="es-ES" sz="2400" dirty="0"/>
              <a:t>mediante los </a:t>
            </a:r>
            <a:r>
              <a:rPr lang="es-ES" sz="2400" dirty="0" smtClean="0"/>
              <a:t>arts. </a:t>
            </a:r>
            <a:r>
              <a:rPr lang="es-ES" sz="2400" dirty="0"/>
              <a:t>248 a </a:t>
            </a:r>
            <a:r>
              <a:rPr lang="es-ES" sz="2400" dirty="0" smtClean="0"/>
              <a:t>278 del </a:t>
            </a:r>
            <a:r>
              <a:rPr lang="es-ES" sz="2400" dirty="0"/>
              <a:t>Título VIII. En lo que aquí interesa, los </a:t>
            </a:r>
            <a:r>
              <a:rPr lang="es-ES" sz="2400" dirty="0" smtClean="0"/>
              <a:t>arts. 250 y 251 </a:t>
            </a:r>
            <a:r>
              <a:rPr lang="es-ES" sz="2400" dirty="0"/>
              <a:t>sustituyeron el texto de los </a:t>
            </a:r>
            <a:r>
              <a:rPr lang="es-ES" sz="2400" dirty="0" smtClean="0"/>
              <a:t>arts. </a:t>
            </a:r>
            <a:r>
              <a:rPr lang="es-ES" sz="2400" dirty="0"/>
              <a:t>947 y 949 por </a:t>
            </a:r>
            <a:r>
              <a:rPr lang="es-ES" sz="2400" dirty="0" smtClean="0"/>
              <a:t>el siguiente</a:t>
            </a:r>
            <a:r>
              <a:rPr lang="es-ES" sz="2400" dirty="0"/>
              <a:t>: “</a:t>
            </a:r>
            <a:r>
              <a:rPr lang="es-ES" sz="2400" b="1" dirty="0"/>
              <a:t>En los supuestos previstos en los </a:t>
            </a:r>
            <a:r>
              <a:rPr lang="es-ES" sz="2400" b="1" dirty="0" smtClean="0"/>
              <a:t>arts. </a:t>
            </a:r>
            <a:r>
              <a:rPr lang="es-ES" sz="2400" b="1" dirty="0"/>
              <a:t>863</a:t>
            </a:r>
            <a:r>
              <a:rPr lang="es-ES" sz="2400" b="1" dirty="0" smtClean="0"/>
              <a:t>, 864</a:t>
            </a:r>
            <a:r>
              <a:rPr lang="es-ES" sz="2400" b="1" dirty="0"/>
              <a:t>, 865 inciso g), 871 y 873, cuando el valor en plaza de </a:t>
            </a:r>
            <a:r>
              <a:rPr lang="es-ES" sz="2400" b="1" dirty="0" smtClean="0"/>
              <a:t>la mercadería </a:t>
            </a:r>
            <a:r>
              <a:rPr lang="es-ES" sz="2400" b="1" dirty="0"/>
              <a:t>objeto de contrabando o su tentativa, fuere menor </a:t>
            </a:r>
            <a:r>
              <a:rPr lang="es-ES" sz="2400" b="1" dirty="0" smtClean="0"/>
              <a:t>de pesos </a:t>
            </a:r>
            <a:r>
              <a:rPr lang="es-ES" sz="2400" b="1" dirty="0"/>
              <a:t>quinientos mil ($ 500.000), el hecho se </a:t>
            </a:r>
            <a:r>
              <a:rPr lang="es-ES" sz="2400" b="1" dirty="0" smtClean="0"/>
              <a:t>considerará infracción </a:t>
            </a:r>
            <a:r>
              <a:rPr lang="es-ES" sz="2400" b="1" dirty="0"/>
              <a:t>aduanera de contrabando menor y se </a:t>
            </a:r>
            <a:r>
              <a:rPr lang="es-ES" sz="2400" b="1" dirty="0" smtClean="0"/>
              <a:t>aplicará exclusivamente </a:t>
            </a:r>
            <a:r>
              <a:rPr lang="es-ES" sz="2400" b="1" dirty="0"/>
              <a:t>una multa de dos (2) a diez (10) veces el </a:t>
            </a:r>
            <a:r>
              <a:rPr lang="es-ES" sz="2400" b="1" dirty="0" smtClean="0"/>
              <a:t>valor en </a:t>
            </a:r>
            <a:r>
              <a:rPr lang="es-ES" sz="2400" b="1" dirty="0"/>
              <a:t>plaza de la mercadería y el comiso de ésta” (</a:t>
            </a:r>
            <a:r>
              <a:rPr lang="es-ES" sz="2400" b="1" dirty="0" smtClean="0"/>
              <a:t>párrafo primero).</a:t>
            </a:r>
            <a:endParaRPr lang="es-ES" sz="24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0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711104" y="279164"/>
            <a:ext cx="10284737" cy="62137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300" dirty="0" smtClean="0"/>
              <a:t>El Alto Tribunal hizo un reconto de lo actuado en instancias anteriores.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300" dirty="0" smtClean="0"/>
              <a:t>Así, el </a:t>
            </a:r>
            <a:r>
              <a:rPr lang="es-ES" sz="2300" b="1" dirty="0" smtClean="0"/>
              <a:t>argumento de la Casación, Sala III fue que </a:t>
            </a:r>
            <a:r>
              <a:rPr lang="es-ES" sz="2300" b="1" dirty="0"/>
              <a:t>la reforma producida </a:t>
            </a:r>
            <a:r>
              <a:rPr lang="es-ES" sz="2300" b="1" dirty="0" smtClean="0"/>
              <a:t>por la </a:t>
            </a:r>
            <a:r>
              <a:rPr lang="es-ES" sz="2300" b="1" dirty="0"/>
              <a:t>ley 27.430 solo introdujo una “actualización monetaria</a:t>
            </a:r>
            <a:r>
              <a:rPr lang="es-ES" sz="2300" dirty="0" smtClean="0"/>
              <a:t>”.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300" dirty="0" smtClean="0"/>
              <a:t>El </a:t>
            </a:r>
            <a:r>
              <a:rPr lang="es-ES" sz="2300" b="1" dirty="0"/>
              <a:t>juez que se expidió en segundo </a:t>
            </a:r>
            <a:r>
              <a:rPr lang="es-ES" sz="2300" b="1" dirty="0" smtClean="0"/>
              <a:t>término </a:t>
            </a:r>
            <a:r>
              <a:rPr lang="es-ES" sz="2300" dirty="0" smtClean="0"/>
              <a:t>(dado </a:t>
            </a:r>
            <a:r>
              <a:rPr lang="es-ES" sz="2300" dirty="0"/>
              <a:t>que la vocal preopinante </a:t>
            </a:r>
            <a:r>
              <a:rPr lang="es-ES" sz="2300" dirty="0" smtClean="0"/>
              <a:t>que había votado en </a:t>
            </a:r>
            <a:r>
              <a:rPr lang="es-ES" sz="2300" dirty="0"/>
              <a:t>disidencia, </a:t>
            </a:r>
            <a:r>
              <a:rPr lang="es-ES" sz="2300" dirty="0" smtClean="0"/>
              <a:t>en favor </a:t>
            </a:r>
            <a:r>
              <a:rPr lang="es-ES" sz="2300" dirty="0"/>
              <a:t>de confirmar el sobreseimiento dispuesto por el </a:t>
            </a:r>
            <a:r>
              <a:rPr lang="es-ES" sz="2300" dirty="0" smtClean="0"/>
              <a:t>Tribunal Oral de Mendoza</a:t>
            </a:r>
            <a:r>
              <a:rPr lang="es-ES" sz="2300" dirty="0"/>
              <a:t>), </a:t>
            </a:r>
            <a:r>
              <a:rPr lang="es-ES" sz="2300" b="1" dirty="0"/>
              <a:t>entendió que </a:t>
            </a:r>
            <a:r>
              <a:rPr lang="es-ES" sz="2300" b="1" dirty="0" smtClean="0"/>
              <a:t>no correspondía </a:t>
            </a:r>
            <a:r>
              <a:rPr lang="es-ES" sz="2300" b="1" dirty="0"/>
              <a:t>aplicar la ley 27.430 retroactivamente a los </a:t>
            </a:r>
            <a:r>
              <a:rPr lang="es-ES" sz="2300" b="1" dirty="0" smtClean="0"/>
              <a:t>hechos, </a:t>
            </a:r>
            <a:r>
              <a:rPr lang="es-ES" sz="2300" b="1" dirty="0"/>
              <a:t>debiendo estarse a lo dispuesto por la </a:t>
            </a:r>
            <a:r>
              <a:rPr lang="es-ES" sz="2300" b="1" dirty="0" smtClean="0"/>
              <a:t>ley vigente </a:t>
            </a:r>
            <a:r>
              <a:rPr lang="es-ES" sz="2300" b="1" dirty="0"/>
              <a:t>al </a:t>
            </a:r>
            <a:r>
              <a:rPr lang="es-ES" sz="2300" b="1" dirty="0" smtClean="0"/>
              <a:t>momento </a:t>
            </a:r>
            <a:r>
              <a:rPr lang="es-ES" sz="2300" b="1" dirty="0"/>
              <a:t>del hecho. </a:t>
            </a:r>
            <a:endParaRPr lang="es-ES" sz="2300" b="1" dirty="0" smtClean="0"/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300" b="1" dirty="0" smtClean="0"/>
              <a:t>Sostuvo </a:t>
            </a:r>
            <a:r>
              <a:rPr lang="es-ES" sz="2300" b="1" dirty="0"/>
              <a:t>que “</a:t>
            </a:r>
            <a:r>
              <a:rPr lang="es-ES" sz="2300" b="1" dirty="0" smtClean="0"/>
              <a:t>La modificación </a:t>
            </a:r>
            <a:r>
              <a:rPr lang="es-ES" sz="2300" b="1" dirty="0"/>
              <a:t>del monto efectuado a los arts. 947 y 949 </a:t>
            </a:r>
            <a:r>
              <a:rPr lang="es-ES" sz="2300" b="1" dirty="0" smtClean="0"/>
              <a:t>del Código </a:t>
            </a:r>
            <a:r>
              <a:rPr lang="es-ES" sz="2300" b="1" dirty="0"/>
              <a:t>Aduanero no refleja… un cambio en la valoración social </a:t>
            </a:r>
            <a:r>
              <a:rPr lang="es-ES" sz="2300" b="1" dirty="0" smtClean="0"/>
              <a:t>de los </a:t>
            </a:r>
            <a:r>
              <a:rPr lang="es-ES" sz="2300" b="1" dirty="0"/>
              <a:t>delitos de contrabando</a:t>
            </a:r>
            <a:r>
              <a:rPr lang="es-ES" sz="2300" dirty="0"/>
              <a:t>… pues el </a:t>
            </a:r>
            <a:r>
              <a:rPr lang="es-ES" sz="2300" dirty="0" err="1"/>
              <a:t>disvalor</a:t>
            </a:r>
            <a:r>
              <a:rPr lang="es-ES" sz="2300" dirty="0"/>
              <a:t> de las </a:t>
            </a:r>
            <a:r>
              <a:rPr lang="es-ES" sz="2300" dirty="0" smtClean="0"/>
              <a:t>conductas prohibidas </a:t>
            </a:r>
            <a:r>
              <a:rPr lang="es-ES" sz="2300" dirty="0"/>
              <a:t>por los delitos aduaneros se ha mantenido </a:t>
            </a:r>
            <a:r>
              <a:rPr lang="es-ES" sz="2300" dirty="0" smtClean="0"/>
              <a:t>inalterado y </a:t>
            </a:r>
            <a:r>
              <a:rPr lang="es-ES" sz="2300" dirty="0"/>
              <a:t>el objeto de protección de la norma sigue siendo el mismo </a:t>
            </a:r>
            <a:r>
              <a:rPr lang="es-ES" sz="2300" dirty="0" smtClean="0"/>
              <a:t>que con </a:t>
            </a:r>
            <a:r>
              <a:rPr lang="es-ES" sz="2300" dirty="0"/>
              <a:t>la redacción anterior</a:t>
            </a:r>
            <a:r>
              <a:rPr lang="es-ES" sz="2300" dirty="0" smtClean="0"/>
              <a:t>”.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325" y="1002663"/>
            <a:ext cx="10830478" cy="188539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400" b="1" u="sng" dirty="0" smtClean="0"/>
              <a:t>Juzgado Nacional en lo Penal Económico Nº 3 Sec. 5</a:t>
            </a:r>
            <a:br>
              <a:rPr lang="es-ES" sz="2400" b="1" u="sng" dirty="0" smtClean="0"/>
            </a:br>
            <a:r>
              <a:rPr lang="es-ES" sz="2400" b="1" u="sng" dirty="0" smtClean="0"/>
              <a:t>Cámara Nacional en lo Penal Económico - Sala A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MX" sz="2400" b="1" u="sng" dirty="0" smtClean="0"/>
              <a:t>Autos</a:t>
            </a:r>
            <a:r>
              <a:rPr lang="es-MX" sz="2400" b="1" u="sng" dirty="0"/>
              <a:t>:</a:t>
            </a:r>
            <a:r>
              <a:rPr lang="es-MX" sz="2400" b="1" dirty="0"/>
              <a:t> </a:t>
            </a:r>
            <a:r>
              <a:rPr lang="es-MX" sz="2400" b="1" dirty="0" smtClean="0"/>
              <a:t>“</a:t>
            </a:r>
            <a:r>
              <a:rPr lang="es-ES" sz="2400" b="1" dirty="0" smtClean="0"/>
              <a:t>L.M. SRL s/ Simulación dolosa de pagos de los Recursos de la Seguridad Social</a:t>
            </a:r>
            <a:r>
              <a:rPr lang="es-MX" sz="2400" b="1" dirty="0" smtClean="0"/>
              <a:t>”</a:t>
            </a:r>
            <a:r>
              <a:rPr lang="es-AR" sz="2400" b="1" dirty="0"/>
              <a:t/>
            </a:r>
            <a:br>
              <a:rPr lang="es-AR" sz="2400" b="1" dirty="0"/>
            </a:br>
            <a:r>
              <a:rPr lang="es-AR" sz="2400" b="1" dirty="0" smtClean="0"/>
              <a:t>5</a:t>
            </a:r>
            <a:r>
              <a:rPr lang="es-ES" sz="2400" b="1" dirty="0" smtClean="0"/>
              <a:t>/5/2023</a:t>
            </a:r>
            <a:endParaRPr lang="es-AR" sz="24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40325" y="2895616"/>
            <a:ext cx="10830478" cy="37798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/>
              <a:t>La </a:t>
            </a:r>
            <a:r>
              <a:rPr lang="es-ES" sz="2400" b="1" dirty="0" smtClean="0"/>
              <a:t>Dirección Regional </a:t>
            </a:r>
            <a:r>
              <a:rPr lang="es-ES" sz="2400" b="1" dirty="0"/>
              <a:t>de los </a:t>
            </a:r>
            <a:r>
              <a:rPr lang="es-ES" sz="2400" b="1" dirty="0" smtClean="0"/>
              <a:t>Recursos </a:t>
            </a:r>
            <a:r>
              <a:rPr lang="es-ES" sz="2400" b="1" dirty="0"/>
              <a:t>de la </a:t>
            </a:r>
            <a:r>
              <a:rPr lang="es-ES" sz="2400" b="1" dirty="0" smtClean="0"/>
              <a:t>Seguridad Social Norte </a:t>
            </a:r>
            <a:r>
              <a:rPr lang="es-ES" sz="2400" b="1" dirty="0"/>
              <a:t>de la </a:t>
            </a:r>
            <a:r>
              <a:rPr lang="es-ES" sz="2400" b="1" dirty="0" smtClean="0"/>
              <a:t>AFIP </a:t>
            </a:r>
            <a:r>
              <a:rPr lang="es-ES" sz="2400" b="1" dirty="0"/>
              <a:t>había formulado denuncia con fecha </a:t>
            </a:r>
            <a:r>
              <a:rPr lang="es-ES" sz="2400" b="1" dirty="0" smtClean="0"/>
              <a:t>7/5/2019 </a:t>
            </a:r>
            <a:r>
              <a:rPr lang="es-ES" sz="2400" b="1" dirty="0"/>
              <a:t>por el delito de simulación </a:t>
            </a:r>
            <a:r>
              <a:rPr lang="es-ES" sz="2400" b="1" dirty="0" smtClean="0"/>
              <a:t>dolosa </a:t>
            </a:r>
            <a:r>
              <a:rPr lang="es-ES" sz="2400" b="1" dirty="0"/>
              <a:t>de pago </a:t>
            </a:r>
            <a:r>
              <a:rPr lang="es-ES" sz="2400" dirty="0"/>
              <a:t>por parte de </a:t>
            </a:r>
            <a:r>
              <a:rPr lang="es-ES" sz="2400" dirty="0" smtClean="0"/>
              <a:t>L. M. SRL, </a:t>
            </a:r>
            <a:r>
              <a:rPr lang="es-ES" sz="2400" dirty="0"/>
              <a:t>por los períodos de </a:t>
            </a:r>
            <a:r>
              <a:rPr lang="es-ES" sz="2400" dirty="0" smtClean="0"/>
              <a:t>junio/2012 </a:t>
            </a:r>
            <a:r>
              <a:rPr lang="es-ES" sz="2400" dirty="0"/>
              <a:t>a octubre 2014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dirty="0" smtClean="0"/>
              <a:t>El </a:t>
            </a:r>
            <a:r>
              <a:rPr lang="es-ES" sz="2400" dirty="0"/>
              <a:t>J</a:t>
            </a:r>
            <a:r>
              <a:rPr lang="es-ES" sz="2400" dirty="0" smtClean="0"/>
              <a:t>uez </a:t>
            </a:r>
            <a:r>
              <a:rPr lang="es-ES" sz="2400" dirty="0"/>
              <a:t>de primera instancia había declarado </a:t>
            </a:r>
            <a:r>
              <a:rPr lang="es-ES" sz="2400" b="1" dirty="0"/>
              <a:t>extinguida por prescripción</a:t>
            </a:r>
            <a:r>
              <a:rPr lang="es-ES" sz="2400" dirty="0"/>
              <a:t> la acción penal respecto de la firma y los responsables </a:t>
            </a:r>
            <a:r>
              <a:rPr lang="es-ES" sz="2400" dirty="0" smtClean="0"/>
              <a:t>(arts. </a:t>
            </a:r>
            <a:r>
              <a:rPr lang="es-ES" sz="2400" dirty="0"/>
              <a:t>59 </a:t>
            </a:r>
            <a:r>
              <a:rPr lang="es-ES" sz="2400" dirty="0" smtClean="0"/>
              <a:t>inc. 3; 62 inc. 2; 63; </a:t>
            </a:r>
            <a:r>
              <a:rPr lang="es-ES" sz="2400" dirty="0"/>
              <a:t>67 del </a:t>
            </a:r>
            <a:r>
              <a:rPr lang="es-ES" sz="2400" dirty="0" smtClean="0"/>
              <a:t>C.P.; art. </a:t>
            </a:r>
            <a:r>
              <a:rPr lang="es-ES" sz="2400" dirty="0"/>
              <a:t>11 de la ley </a:t>
            </a:r>
            <a:r>
              <a:rPr lang="es-ES" sz="2400" dirty="0" smtClean="0"/>
              <a:t>24.769 </a:t>
            </a:r>
            <a:r>
              <a:rPr lang="es-ES" sz="2400" dirty="0"/>
              <a:t>y </a:t>
            </a:r>
            <a:r>
              <a:rPr lang="es-ES" sz="2400" dirty="0" smtClean="0"/>
              <a:t>art. </a:t>
            </a:r>
            <a:r>
              <a:rPr lang="es-ES" sz="2400" dirty="0"/>
              <a:t>336 </a:t>
            </a:r>
            <a:r>
              <a:rPr lang="es-ES" sz="2400" dirty="0" smtClean="0"/>
              <a:t>inc. </a:t>
            </a:r>
            <a:r>
              <a:rPr lang="es-ES" sz="2400" dirty="0"/>
              <a:t>1 del </a:t>
            </a:r>
            <a:r>
              <a:rPr lang="es-ES" sz="2400" dirty="0" smtClean="0"/>
              <a:t>C.P.P.N. </a:t>
            </a:r>
            <a:r>
              <a:rPr lang="es-ES" sz="2400" dirty="0"/>
              <a:t>y </a:t>
            </a:r>
            <a:r>
              <a:rPr lang="es-ES" sz="2400" b="1" dirty="0" smtClean="0"/>
              <a:t>sobreseyó </a:t>
            </a:r>
            <a:r>
              <a:rPr lang="es-ES" sz="2400" b="1" dirty="0"/>
              <a:t>por extinción de la acción penal por prescripción</a:t>
            </a:r>
            <a:r>
              <a:rPr lang="es-ES" sz="2400" dirty="0"/>
              <a:t> </a:t>
            </a:r>
            <a:r>
              <a:rPr lang="es-ES" sz="2400" dirty="0" smtClean="0"/>
              <a:t>(arts. </a:t>
            </a:r>
            <a:r>
              <a:rPr lang="es-ES" sz="2400" dirty="0"/>
              <a:t>336 </a:t>
            </a:r>
            <a:r>
              <a:rPr lang="es-ES" sz="2400" dirty="0" smtClean="0"/>
              <a:t>inc. </a:t>
            </a:r>
            <a:r>
              <a:rPr lang="es-ES" sz="2400" dirty="0"/>
              <a:t>1 del </a:t>
            </a:r>
            <a:r>
              <a:rPr lang="es-ES" sz="2400" dirty="0" smtClean="0"/>
              <a:t>C.P.P.N.).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40325" y="132029"/>
            <a:ext cx="10830478" cy="761992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87425" indent="-987425" algn="l">
              <a:buClrTx/>
              <a:buFontTx/>
            </a:pPr>
            <a:r>
              <a:rPr lang="es-ES" sz="2400" b="1" u="sng" dirty="0" smtClean="0"/>
              <a:t>Tema</a:t>
            </a:r>
            <a:r>
              <a:rPr lang="es-ES" sz="2400" b="1" dirty="0" smtClean="0"/>
              <a:t>: Extinción de la acción penal – Prescripción – Falta de prueba del Registro de Reincidencia y de la Inspección General de Justicia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587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0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200" dirty="0"/>
              <a:t>El </a:t>
            </a:r>
            <a:r>
              <a:rPr lang="es-ES" sz="2200" b="1" dirty="0"/>
              <a:t>tercero de esos jueces </a:t>
            </a:r>
            <a:r>
              <a:rPr lang="es-ES" sz="2200" dirty="0"/>
              <a:t>sostuvo que con el </a:t>
            </a:r>
            <a:r>
              <a:rPr lang="es-ES" sz="2200" dirty="0" smtClean="0"/>
              <a:t>solo objeto </a:t>
            </a:r>
            <a:r>
              <a:rPr lang="es-ES" sz="2200" dirty="0"/>
              <a:t>de conformar una mayoría de fundamentos para que </a:t>
            </a:r>
            <a:r>
              <a:rPr lang="es-ES" sz="2200" dirty="0" smtClean="0"/>
              <a:t>la sentencia </a:t>
            </a:r>
            <a:r>
              <a:rPr lang="es-ES" sz="2200" dirty="0"/>
              <a:t>pudiera reputarse válida, </a:t>
            </a:r>
            <a:r>
              <a:rPr lang="es-ES" sz="2200" b="1" dirty="0"/>
              <a:t>acompañaba el voto del </a:t>
            </a:r>
            <a:r>
              <a:rPr lang="es-ES" sz="2200" b="1" dirty="0" smtClean="0"/>
              <a:t>juez que </a:t>
            </a:r>
            <a:r>
              <a:rPr lang="es-ES" sz="2200" b="1" dirty="0"/>
              <a:t>lo precedió. No obstante lo cual, sugirió a los </a:t>
            </a:r>
            <a:r>
              <a:rPr lang="es-ES" sz="2200" b="1" dirty="0" smtClean="0"/>
              <a:t>magistrados del </a:t>
            </a:r>
            <a:r>
              <a:rPr lang="es-ES" sz="2200" b="1" dirty="0"/>
              <a:t>tribunal oral que tuvieran a bien analizar la tipicidad </a:t>
            </a:r>
            <a:r>
              <a:rPr lang="es-ES" sz="2200" b="1" dirty="0" smtClean="0"/>
              <a:t>de la </a:t>
            </a:r>
            <a:r>
              <a:rPr lang="es-ES" sz="2200" b="1" dirty="0"/>
              <a:t>conducta a la luz de algunas otras cuestiones de hecho </a:t>
            </a:r>
            <a:r>
              <a:rPr lang="es-ES" sz="2200" b="1" dirty="0" smtClean="0"/>
              <a:t>y prueba </a:t>
            </a:r>
            <a:r>
              <a:rPr lang="es-ES" sz="2200" b="1" dirty="0"/>
              <a:t>que </a:t>
            </a:r>
            <a:r>
              <a:rPr lang="es-ES" sz="2200" b="1" dirty="0" smtClean="0"/>
              <a:t>puntualizó.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200" b="1" dirty="0" smtClean="0"/>
              <a:t>Siguió diciendo la Corte que de una </a:t>
            </a:r>
            <a:r>
              <a:rPr lang="es-ES" sz="2200" b="1" dirty="0"/>
              <a:t>compulsa de los casos radicados </a:t>
            </a:r>
            <a:r>
              <a:rPr lang="es-ES" sz="2200" b="1" dirty="0" smtClean="0"/>
              <a:t>en la Corte en </a:t>
            </a:r>
            <a:r>
              <a:rPr lang="es-ES" sz="2200" b="1" dirty="0"/>
              <a:t>materia aduanera refleja que la reforma </a:t>
            </a:r>
            <a:r>
              <a:rPr lang="es-ES" sz="2200" b="1" dirty="0" smtClean="0"/>
              <a:t>que introdujo </a:t>
            </a:r>
            <a:r>
              <a:rPr lang="es-ES" sz="2200" b="1" dirty="0"/>
              <a:t>la ley 27.430 </a:t>
            </a:r>
            <a:r>
              <a:rPr lang="es-ES" sz="2200" b="1" dirty="0" smtClean="0"/>
              <a:t>suscitó el </a:t>
            </a:r>
            <a:r>
              <a:rPr lang="es-ES" sz="2200" b="1" dirty="0"/>
              <a:t>mismo escenario ponderado </a:t>
            </a:r>
            <a:r>
              <a:rPr lang="es-ES" sz="2200" b="1" dirty="0" smtClean="0"/>
              <a:t>en el caso “</a:t>
            </a:r>
            <a:r>
              <a:rPr lang="es-ES" sz="2200" b="1" dirty="0"/>
              <a:t>Vidal</a:t>
            </a:r>
            <a:r>
              <a:rPr lang="es-ES" sz="2200" b="1" dirty="0" smtClean="0"/>
              <a:t>”.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200" dirty="0"/>
              <a:t>Por un lado, </a:t>
            </a:r>
            <a:r>
              <a:rPr lang="es-ES" sz="2200" b="1" dirty="0" smtClean="0"/>
              <a:t>se da una </a:t>
            </a:r>
            <a:r>
              <a:rPr lang="es-ES" sz="2200" b="1" dirty="0"/>
              <a:t>idéntica divergencia de </a:t>
            </a:r>
            <a:r>
              <a:rPr lang="es-ES" sz="2200" b="1" dirty="0" smtClean="0"/>
              <a:t>pareceres entre </a:t>
            </a:r>
            <a:r>
              <a:rPr lang="es-ES" sz="2200" b="1" dirty="0"/>
              <a:t>la posición adoptada por la Sala III </a:t>
            </a:r>
            <a:r>
              <a:rPr lang="es-ES" sz="2200" dirty="0"/>
              <a:t>-mediante </a:t>
            </a:r>
            <a:r>
              <a:rPr lang="es-ES" sz="2200" dirty="0" smtClean="0"/>
              <a:t>voto mayoritario- </a:t>
            </a:r>
            <a:r>
              <a:rPr lang="es-ES" sz="2200" b="1" dirty="0"/>
              <a:t>y las demás salas que conforman la Cámara </a:t>
            </a:r>
            <a:r>
              <a:rPr lang="es-ES" sz="2200" b="1" dirty="0" smtClean="0"/>
              <a:t>Federal de </a:t>
            </a:r>
            <a:r>
              <a:rPr lang="es-ES" sz="2200" b="1" dirty="0"/>
              <a:t>Casación </a:t>
            </a:r>
            <a:r>
              <a:rPr lang="es-ES" sz="2200" b="1" dirty="0" smtClean="0"/>
              <a:t>Penal</a:t>
            </a:r>
            <a:r>
              <a:rPr lang="es-ES" sz="2200" dirty="0" smtClean="0"/>
              <a:t>. El </a:t>
            </a:r>
            <a:r>
              <a:rPr lang="es-ES" sz="2200" dirty="0"/>
              <a:t>auto apelado fue dictado el </a:t>
            </a:r>
            <a:r>
              <a:rPr lang="es-ES" sz="2200" dirty="0" smtClean="0"/>
              <a:t>10/5/2019, cuando </a:t>
            </a:r>
            <a:r>
              <a:rPr lang="es-ES" sz="2200" dirty="0"/>
              <a:t>ya se habían pronunciado en sentido diverso las </a:t>
            </a:r>
            <a:r>
              <a:rPr lang="es-ES" sz="2200" dirty="0" smtClean="0"/>
              <a:t>demás salas </a:t>
            </a:r>
            <a:r>
              <a:rPr lang="es-ES" sz="2200" dirty="0"/>
              <a:t>de ese mismo tribunal intermedio. Así, la Sala I </a:t>
            </a:r>
            <a:r>
              <a:rPr lang="es-ES" sz="2200" dirty="0" smtClean="0"/>
              <a:t>el 20/12/2018; la </a:t>
            </a:r>
            <a:r>
              <a:rPr lang="es-ES" sz="2200" dirty="0"/>
              <a:t>Sala IV, el </a:t>
            </a:r>
            <a:r>
              <a:rPr lang="es-ES" sz="2200" dirty="0" smtClean="0"/>
              <a:t>3/12/2018 y la Sala II</a:t>
            </a:r>
            <a:r>
              <a:rPr lang="es-ES" sz="2200" dirty="0"/>
              <a:t>, el </a:t>
            </a:r>
            <a:r>
              <a:rPr lang="es-ES" sz="2200" dirty="0" smtClean="0"/>
              <a:t>2/8/2018 (que no habilitó </a:t>
            </a:r>
            <a:r>
              <a:rPr lang="es-ES" sz="2200" dirty="0"/>
              <a:t>su competencia por falta de fundamentación adecuada de una cuestión </a:t>
            </a:r>
            <a:r>
              <a:rPr lang="es-ES" sz="2200" dirty="0" smtClean="0"/>
              <a:t>federal).</a:t>
            </a:r>
            <a:endParaRPr lang="es-E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64119" y="244444"/>
            <a:ext cx="10456753" cy="64143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195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600" b="1" dirty="0" smtClean="0"/>
              <a:t>Se destacó la motivación del </a:t>
            </a:r>
            <a:r>
              <a:rPr lang="es-ES" sz="2600" b="1" dirty="0"/>
              <a:t>Mensaje 126/17, mediante el cual el Poder Ejecutivo </a:t>
            </a:r>
            <a:r>
              <a:rPr lang="es-ES" sz="2600" b="1" dirty="0" smtClean="0"/>
              <a:t>Nacional elevó </a:t>
            </a:r>
            <a:r>
              <a:rPr lang="es-ES" sz="2600" b="1" dirty="0"/>
              <a:t>el Proyecto de Ley que luego se convirtió en la </a:t>
            </a:r>
            <a:r>
              <a:rPr lang="es-ES" sz="2600" b="1" dirty="0" smtClean="0"/>
              <a:t>ley </a:t>
            </a:r>
            <a:r>
              <a:rPr lang="es-ES" sz="2600" b="1" dirty="0"/>
              <a:t>27.430</a:t>
            </a:r>
            <a:r>
              <a:rPr lang="es-ES" sz="2600" b="1" dirty="0" smtClean="0"/>
              <a:t>, en donde se entendió </a:t>
            </a:r>
            <a:r>
              <a:rPr lang="es-ES" sz="2600" b="1" dirty="0"/>
              <a:t>oportuno actualizar los montos de las </a:t>
            </a:r>
            <a:r>
              <a:rPr lang="es-ES" sz="2600" b="1" dirty="0" smtClean="0"/>
              <a:t>condiciones objetivas </a:t>
            </a:r>
            <a:r>
              <a:rPr lang="es-ES" sz="2600" b="1" dirty="0"/>
              <a:t>de </a:t>
            </a:r>
            <a:r>
              <a:rPr lang="es-ES" sz="2600" b="1" dirty="0" smtClean="0"/>
              <a:t>punibilidad, para adecuarlos </a:t>
            </a:r>
            <a:r>
              <a:rPr lang="es-ES" sz="2600" b="1" dirty="0"/>
              <a:t>a la realidad </a:t>
            </a:r>
            <a:r>
              <a:rPr lang="es-ES" sz="2600" b="1" dirty="0" smtClean="0"/>
              <a:t>económica. Y </a:t>
            </a:r>
            <a:r>
              <a:rPr lang="es-ES" sz="2600" b="1" dirty="0"/>
              <a:t>aclaró que, si bien ese </a:t>
            </a:r>
            <a:r>
              <a:rPr lang="es-ES" sz="2600" b="1" dirty="0" smtClean="0"/>
              <a:t>Mensaje solo se </a:t>
            </a:r>
            <a:r>
              <a:rPr lang="es-ES" sz="2600" b="1" dirty="0"/>
              <a:t>refería a </a:t>
            </a:r>
            <a:r>
              <a:rPr lang="es-ES" sz="2600" b="1" dirty="0" smtClean="0"/>
              <a:t>los montos de la ley 24.769, lo mismo sería para los montos </a:t>
            </a:r>
            <a:r>
              <a:rPr lang="es-ES" sz="2600" b="1" dirty="0"/>
              <a:t>mínimos del </a:t>
            </a:r>
            <a:r>
              <a:rPr lang="es-ES" sz="2600" b="1" dirty="0" smtClean="0"/>
              <a:t>contrabando.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600" b="1" dirty="0" smtClean="0"/>
              <a:t>Se puntualizó que la Casación omitió </a:t>
            </a:r>
            <a:r>
              <a:rPr lang="es-ES" sz="2600" b="1" dirty="0"/>
              <a:t>cumplir con su </a:t>
            </a:r>
            <a:r>
              <a:rPr lang="es-ES" sz="2600" b="1" dirty="0" smtClean="0"/>
              <a:t>obligación de </a:t>
            </a:r>
            <a:r>
              <a:rPr lang="es-ES" sz="2600" b="1" dirty="0"/>
              <a:t>resolver la controversia </a:t>
            </a:r>
            <a:r>
              <a:rPr lang="es-ES" sz="2600" b="1" dirty="0" smtClean="0"/>
              <a:t>mediante </a:t>
            </a:r>
            <a:r>
              <a:rPr lang="es-ES" sz="2600" b="1" dirty="0"/>
              <a:t>el dictado de </a:t>
            </a:r>
            <a:r>
              <a:rPr lang="es-ES" sz="2600" b="1" dirty="0" smtClean="0"/>
              <a:t>un fallo </a:t>
            </a:r>
            <a:r>
              <a:rPr lang="es-ES" sz="2600" b="1" dirty="0"/>
              <a:t>plenario </a:t>
            </a:r>
            <a:r>
              <a:rPr lang="es-ES" sz="2600" dirty="0" smtClean="0"/>
              <a:t>y en vez de agotar su competencia, se la transfirió a la Corte, siendo que ésta no tiene por finalidad </a:t>
            </a:r>
            <a:r>
              <a:rPr lang="es-ES" sz="2600" dirty="0"/>
              <a:t>dirimir discrepancias propias de un tribunal </a:t>
            </a:r>
            <a:r>
              <a:rPr lang="es-ES" sz="2600" dirty="0" smtClean="0"/>
              <a:t>colegiado.</a:t>
            </a:r>
            <a:endParaRPr lang="es-ES" sz="2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74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16613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dirty="0" smtClean="0"/>
              <a:t>Como otro argumento más y por la relevancia que tiene </a:t>
            </a:r>
            <a:r>
              <a:rPr lang="es-ES" sz="2400" dirty="0"/>
              <a:t>para </a:t>
            </a:r>
            <a:r>
              <a:rPr lang="es-ES" sz="2400" dirty="0" smtClean="0"/>
              <a:t>la solución </a:t>
            </a:r>
            <a:r>
              <a:rPr lang="es-ES" sz="2400" dirty="0"/>
              <a:t>del presente caso, </a:t>
            </a:r>
            <a:r>
              <a:rPr lang="es-ES" sz="2400" dirty="0" smtClean="0"/>
              <a:t>debe tenerse presente que por </a:t>
            </a:r>
            <a:r>
              <a:rPr lang="es-ES" sz="2400" dirty="0"/>
              <a:t>la regla </a:t>
            </a:r>
            <a:r>
              <a:rPr lang="es-ES" sz="2400" dirty="0" smtClean="0"/>
              <a:t>del art. </a:t>
            </a:r>
            <a:r>
              <a:rPr lang="es-ES" sz="2400" dirty="0"/>
              <a:t>4º </a:t>
            </a:r>
            <a:r>
              <a:rPr lang="es-ES" sz="2400" dirty="0" smtClean="0"/>
              <a:t>del Código </a:t>
            </a:r>
            <a:r>
              <a:rPr lang="es-ES" sz="2400" dirty="0"/>
              <a:t>Penal, el Código Aduanero receptó explícitamente, en </a:t>
            </a:r>
            <a:r>
              <a:rPr lang="es-ES" sz="2400" dirty="0" smtClean="0"/>
              <a:t>la Sección </a:t>
            </a:r>
            <a:r>
              <a:rPr lang="es-ES" sz="2400" dirty="0"/>
              <a:t>XII que regula las “Disposiciones Penales”, tanto </a:t>
            </a:r>
            <a:r>
              <a:rPr lang="es-ES" sz="2400" dirty="0" smtClean="0"/>
              <a:t>para los </a:t>
            </a:r>
            <a:r>
              <a:rPr lang="es-ES" sz="2400" dirty="0"/>
              <a:t>delitos como para las infracciones (</a:t>
            </a:r>
            <a:r>
              <a:rPr lang="es-ES" sz="2400" dirty="0" smtClean="0"/>
              <a:t>art. </a:t>
            </a:r>
            <a:r>
              <a:rPr lang="es-ES" sz="2400" dirty="0"/>
              <a:t>860), la </a:t>
            </a:r>
            <a:r>
              <a:rPr lang="es-ES" sz="2400" dirty="0" smtClean="0"/>
              <a:t>regla según </a:t>
            </a:r>
            <a:r>
              <a:rPr lang="es-ES" sz="2400" dirty="0"/>
              <a:t>la cual “</a:t>
            </a:r>
            <a:r>
              <a:rPr lang="es-ES" sz="2400" b="1" dirty="0"/>
              <a:t>Siempre que no fueren expresa o </a:t>
            </a:r>
            <a:r>
              <a:rPr lang="es-ES" sz="2400" b="1" dirty="0" smtClean="0"/>
              <a:t>tácitamente excluidas</a:t>
            </a:r>
            <a:r>
              <a:rPr lang="es-ES" sz="2400" b="1" dirty="0"/>
              <a:t>, son aplicables a esta Sección las disposiciones generales del Código Penal</a:t>
            </a:r>
            <a:r>
              <a:rPr lang="es-ES" sz="2400" dirty="0"/>
              <a:t>” (</a:t>
            </a:r>
            <a:r>
              <a:rPr lang="es-ES" sz="2400" dirty="0" smtClean="0"/>
              <a:t>art. 861</a:t>
            </a:r>
            <a:r>
              <a:rPr lang="es-ES" sz="2400" dirty="0"/>
              <a:t>). Y, dentro de </a:t>
            </a:r>
            <a:r>
              <a:rPr lang="es-ES" sz="2400" dirty="0" smtClean="0"/>
              <a:t>las “</a:t>
            </a:r>
            <a:r>
              <a:rPr lang="es-ES" sz="2400" dirty="0"/>
              <a:t>Disposiciones Generales” que rigen las “Infracciones Aduaneras</a:t>
            </a:r>
            <a:r>
              <a:rPr lang="es-ES" sz="2400" dirty="0" smtClean="0"/>
              <a:t>” –</a:t>
            </a:r>
            <a:r>
              <a:rPr lang="es-ES" sz="2400" dirty="0"/>
              <a:t>entre las cuales y en lo que aquí concierne está incluido </a:t>
            </a:r>
            <a:r>
              <a:rPr lang="es-ES" sz="2400" dirty="0" smtClean="0"/>
              <a:t>el “</a:t>
            </a:r>
            <a:r>
              <a:rPr lang="es-ES" sz="2400" dirty="0"/>
              <a:t>Contrabando Menor”- </a:t>
            </a:r>
            <a:r>
              <a:rPr lang="es-ES" sz="2400" b="1" dirty="0"/>
              <a:t>el </a:t>
            </a:r>
            <a:r>
              <a:rPr lang="es-ES" sz="2400" b="1" dirty="0" smtClean="0"/>
              <a:t>art. </a:t>
            </a:r>
            <a:r>
              <a:rPr lang="es-ES" sz="2400" b="1" dirty="0"/>
              <a:t>899 consagra que “Si la </a:t>
            </a:r>
            <a:r>
              <a:rPr lang="es-ES" sz="2400" b="1" dirty="0" smtClean="0"/>
              <a:t>norma penal </a:t>
            </a:r>
            <a:r>
              <a:rPr lang="es-ES" sz="2400" b="1" dirty="0"/>
              <a:t>vigente al tiempo de cometerse la infracción </a:t>
            </a:r>
            <a:r>
              <a:rPr lang="es-ES" sz="2400" b="1" dirty="0" smtClean="0"/>
              <a:t>fuere distinta </a:t>
            </a:r>
            <a:r>
              <a:rPr lang="es-ES" sz="2400" b="1" dirty="0"/>
              <a:t>de la que estuviere vigente al pronunciarse el fallo </a:t>
            </a:r>
            <a:r>
              <a:rPr lang="es-ES" sz="2400" b="1" dirty="0" smtClean="0"/>
              <a:t>o en </a:t>
            </a:r>
            <a:r>
              <a:rPr lang="es-ES" sz="2400" b="1" dirty="0"/>
              <a:t>el tiempo intermedio, se aplicará la que resultare </a:t>
            </a:r>
            <a:r>
              <a:rPr lang="es-ES" sz="2400" b="1" dirty="0" smtClean="0"/>
              <a:t>más benigna </a:t>
            </a:r>
            <a:r>
              <a:rPr lang="es-ES" sz="2400" b="1" dirty="0"/>
              <a:t>al imputado” y que “No surtirá ese efecto la </a:t>
            </a:r>
            <a:r>
              <a:rPr lang="es-ES" sz="2400" b="1" dirty="0" smtClean="0"/>
              <a:t>que modificare </a:t>
            </a:r>
            <a:r>
              <a:rPr lang="es-ES" sz="2400" b="1" dirty="0"/>
              <a:t>el tratamiento aduanero o fiscal de la </a:t>
            </a:r>
            <a:r>
              <a:rPr lang="es-ES" sz="2400" b="1" dirty="0" smtClean="0"/>
              <a:t>mercadería…”.</a:t>
            </a:r>
            <a:endParaRPr lang="es-ES" sz="24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7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0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200" dirty="0" smtClean="0"/>
              <a:t>En </a:t>
            </a:r>
            <a:r>
              <a:rPr lang="es-ES" sz="2200" dirty="0"/>
              <a:t>otro orden de ideas, cabe señalar que </a:t>
            </a:r>
            <a:r>
              <a:rPr lang="es-ES" sz="2200" b="1" dirty="0" smtClean="0"/>
              <a:t>la reforma </a:t>
            </a:r>
            <a:r>
              <a:rPr lang="es-ES" sz="2200" b="1" dirty="0"/>
              <a:t>que aumenta el “límite monetario”</a:t>
            </a:r>
            <a:r>
              <a:rPr lang="es-ES" sz="2200" dirty="0"/>
              <a:t>, aunque </a:t>
            </a:r>
            <a:r>
              <a:rPr lang="es-ES" sz="2200" dirty="0" smtClean="0"/>
              <a:t>aparezca reflejada </a:t>
            </a:r>
            <a:r>
              <a:rPr lang="es-ES" sz="2200" dirty="0"/>
              <a:t>en la figura de “contrabando menor” del </a:t>
            </a:r>
            <a:r>
              <a:rPr lang="es-ES" sz="2200" dirty="0" smtClean="0"/>
              <a:t>art. 947 del </a:t>
            </a:r>
            <a:r>
              <a:rPr lang="es-ES" sz="2200" dirty="0"/>
              <a:t>Código Aduanero, </a:t>
            </a:r>
            <a:r>
              <a:rPr lang="es-ES" sz="2200" b="1" dirty="0"/>
              <a:t>constituye una ley penal más benigna </a:t>
            </a:r>
            <a:r>
              <a:rPr lang="es-ES" sz="2200" b="1" dirty="0" smtClean="0"/>
              <a:t>para los </a:t>
            </a:r>
            <a:r>
              <a:rPr lang="es-ES" sz="2200" b="1" dirty="0"/>
              <a:t>supuestos de contrabando</a:t>
            </a:r>
            <a:r>
              <a:rPr lang="es-ES" sz="2200" dirty="0"/>
              <a:t> previstos en los </a:t>
            </a:r>
            <a:r>
              <a:rPr lang="es-ES" sz="2200" dirty="0" smtClean="0"/>
              <a:t>arts. </a:t>
            </a:r>
            <a:r>
              <a:rPr lang="es-ES" sz="2200" dirty="0"/>
              <a:t>863</a:t>
            </a:r>
            <a:r>
              <a:rPr lang="es-ES" sz="2200" dirty="0" smtClean="0"/>
              <a:t>, 864</a:t>
            </a:r>
            <a:r>
              <a:rPr lang="es-ES" sz="2200" dirty="0"/>
              <a:t>, 865, inciso </a:t>
            </a:r>
            <a:r>
              <a:rPr lang="es-ES" sz="2200" dirty="0" smtClean="0"/>
              <a:t>g-, </a:t>
            </a:r>
            <a:r>
              <a:rPr lang="es-ES" sz="2200" dirty="0"/>
              <a:t>871 y 873 (precisamente aquellos a los </a:t>
            </a:r>
            <a:r>
              <a:rPr lang="es-ES" sz="2200" dirty="0" smtClean="0"/>
              <a:t>que refiere </a:t>
            </a:r>
            <a:r>
              <a:rPr lang="es-ES" sz="2200" dirty="0"/>
              <a:t>el citado </a:t>
            </a:r>
            <a:r>
              <a:rPr lang="es-ES" sz="2200" dirty="0" smtClean="0"/>
              <a:t>art. </a:t>
            </a:r>
            <a:r>
              <a:rPr lang="es-ES" sz="2200" dirty="0"/>
              <a:t>947) siempre y cuando no </a:t>
            </a:r>
            <a:r>
              <a:rPr lang="es-ES" sz="2200" dirty="0" smtClean="0"/>
              <a:t>queden alcanzados </a:t>
            </a:r>
            <a:r>
              <a:rPr lang="es-ES" sz="2200" dirty="0"/>
              <a:t>por las excepciones del </a:t>
            </a:r>
            <a:r>
              <a:rPr lang="es-ES" sz="2200" dirty="0" smtClean="0"/>
              <a:t>art. </a:t>
            </a:r>
            <a:r>
              <a:rPr lang="es-ES" sz="2200" dirty="0"/>
              <a:t>949. </a:t>
            </a:r>
            <a:endParaRPr lang="es-ES" sz="22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200" b="1" dirty="0" smtClean="0"/>
              <a:t>Un tema importante señaló la Corte al considerar en cuanto al “contrabando </a:t>
            </a:r>
            <a:r>
              <a:rPr lang="es-ES" sz="2200" b="1" dirty="0"/>
              <a:t>menor</a:t>
            </a:r>
            <a:r>
              <a:rPr lang="es-ES" sz="2200" b="1" dirty="0" smtClean="0"/>
              <a:t>”, </a:t>
            </a:r>
            <a:r>
              <a:rPr lang="es-ES" sz="2200" dirty="0" smtClean="0"/>
              <a:t>que </a:t>
            </a:r>
            <a:r>
              <a:rPr lang="es-ES" sz="2200" dirty="0"/>
              <a:t>por la escasa significación económica de </a:t>
            </a:r>
            <a:r>
              <a:rPr lang="es-ES" sz="2200" dirty="0" smtClean="0"/>
              <a:t>los valores </a:t>
            </a:r>
            <a:r>
              <a:rPr lang="es-ES" sz="2200" dirty="0"/>
              <a:t>y las circunstancias en que normalmente se </a:t>
            </a:r>
            <a:r>
              <a:rPr lang="es-ES" sz="2200" dirty="0" smtClean="0"/>
              <a:t>presenta dicho </a:t>
            </a:r>
            <a:r>
              <a:rPr lang="es-ES" sz="2200" dirty="0"/>
              <a:t>extremo, </a:t>
            </a:r>
            <a:r>
              <a:rPr lang="es-ES" sz="2200" b="1" dirty="0"/>
              <a:t>una aplicación estricta de las penas </a:t>
            </a:r>
            <a:r>
              <a:rPr lang="es-ES" sz="2200" b="1" dirty="0" smtClean="0"/>
              <a:t>previstas para </a:t>
            </a:r>
            <a:r>
              <a:rPr lang="es-ES" sz="2200" b="1" dirty="0"/>
              <a:t>el delito, podría conducir a un resultado </a:t>
            </a:r>
            <a:r>
              <a:rPr lang="es-ES" sz="2200" b="1" dirty="0" err="1"/>
              <a:t>disvalioso</a:t>
            </a:r>
            <a:r>
              <a:rPr lang="es-ES" sz="2200" b="1" dirty="0" smtClean="0"/>
              <a:t>”.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200" dirty="0" smtClean="0"/>
              <a:t>También constituye una cuestión </a:t>
            </a:r>
            <a:r>
              <a:rPr lang="es-ES" sz="2200" dirty="0"/>
              <a:t>de política criminal propia del legislador </a:t>
            </a:r>
            <a:r>
              <a:rPr lang="es-ES" sz="2200" dirty="0" smtClean="0"/>
              <a:t>consagrar que </a:t>
            </a:r>
            <a:r>
              <a:rPr lang="es-ES" sz="2200" dirty="0"/>
              <a:t>en materia aduanera el </a:t>
            </a:r>
            <a:r>
              <a:rPr lang="es-ES" sz="2200" b="1" dirty="0"/>
              <a:t>“límite monetario” opere no solo </a:t>
            </a:r>
            <a:r>
              <a:rPr lang="es-ES" sz="2200" b="1" dirty="0" smtClean="0"/>
              <a:t>como herramienta </a:t>
            </a:r>
            <a:r>
              <a:rPr lang="es-ES" sz="2200" b="1" dirty="0"/>
              <a:t>legislativa para deslindar el campo delictual </a:t>
            </a:r>
            <a:r>
              <a:rPr lang="es-ES" sz="2200" b="1" dirty="0" smtClean="0"/>
              <a:t>del </a:t>
            </a:r>
            <a:r>
              <a:rPr lang="es-ES" sz="2200" b="1" dirty="0" err="1" smtClean="0"/>
              <a:t>infraccional</a:t>
            </a:r>
            <a:r>
              <a:rPr lang="es-ES" sz="2200" b="1" dirty="0" smtClean="0"/>
              <a:t>, sino</a:t>
            </a:r>
            <a:r>
              <a:rPr lang="es-ES" sz="2200" b="1" dirty="0"/>
              <a:t>, además, como regla </a:t>
            </a:r>
            <a:r>
              <a:rPr lang="es-ES" sz="2200" b="1" dirty="0" smtClean="0"/>
              <a:t>de competencia </a:t>
            </a:r>
            <a:r>
              <a:rPr lang="es-ES" sz="2200" b="1" dirty="0"/>
              <a:t>entre el órgano judicial competente y </a:t>
            </a:r>
            <a:r>
              <a:rPr lang="es-ES" sz="2200" b="1" dirty="0" smtClean="0"/>
              <a:t>la AFIP</a:t>
            </a:r>
            <a:r>
              <a:rPr lang="es-ES" sz="2200" dirty="0" smtClean="0"/>
              <a:t> (</a:t>
            </a:r>
            <a:r>
              <a:rPr lang="es-ES" sz="2200" dirty="0" err="1" smtClean="0"/>
              <a:t>Adm</a:t>
            </a:r>
            <a:r>
              <a:rPr lang="es-ES" sz="2200" dirty="0" smtClean="0"/>
              <a:t>. </a:t>
            </a:r>
            <a:r>
              <a:rPr lang="es-ES" sz="2200" dirty="0" err="1" smtClean="0"/>
              <a:t>Nac</a:t>
            </a:r>
            <a:r>
              <a:rPr lang="es-ES" sz="2200" dirty="0" smtClean="0"/>
              <a:t>. </a:t>
            </a:r>
            <a:r>
              <a:rPr lang="es-ES" sz="2200" dirty="0"/>
              <a:t>de Aduanas) en tanto organismo estatal que </a:t>
            </a:r>
            <a:r>
              <a:rPr lang="es-ES" sz="2200" dirty="0" smtClean="0"/>
              <a:t>asume competencia </a:t>
            </a:r>
            <a:r>
              <a:rPr lang="es-ES" sz="2200" dirty="0"/>
              <a:t>en los supuestos de “contrabando menor”.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0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16613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b="1" dirty="0" smtClean="0"/>
              <a:t>No surge de </a:t>
            </a:r>
            <a:r>
              <a:rPr lang="es-ES" sz="2400" b="1" dirty="0"/>
              <a:t>la modificación introducida por la ley </a:t>
            </a:r>
            <a:r>
              <a:rPr lang="es-ES" sz="2400" b="1" dirty="0" smtClean="0"/>
              <a:t>27.430 que el legislador </a:t>
            </a:r>
            <a:r>
              <a:rPr lang="es-ES" sz="2400" b="1" dirty="0"/>
              <a:t>haya querido mantener su interés de política </a:t>
            </a:r>
            <a:r>
              <a:rPr lang="es-ES" sz="2400" b="1" dirty="0" smtClean="0"/>
              <a:t>criminal en </a:t>
            </a:r>
            <a:r>
              <a:rPr lang="es-ES" sz="2400" b="1" dirty="0"/>
              <a:t>la persecución de los hechos de contrabando que, al </a:t>
            </a:r>
            <a:r>
              <a:rPr lang="es-ES" sz="2400" b="1" dirty="0" smtClean="0"/>
              <a:t>momento de </a:t>
            </a:r>
            <a:r>
              <a:rPr lang="es-ES" sz="2400" b="1" dirty="0"/>
              <a:t>comisión, habían merecido significación suficiente como </a:t>
            </a:r>
            <a:r>
              <a:rPr lang="es-ES" sz="2400" b="1" dirty="0" smtClean="0"/>
              <a:t>para no </a:t>
            </a:r>
            <a:r>
              <a:rPr lang="es-ES" sz="2400" b="1" dirty="0"/>
              <a:t>quedar alcanzados por la figura del “contrabando menor</a:t>
            </a:r>
            <a:r>
              <a:rPr lang="es-ES" sz="2400" b="1" dirty="0" smtClean="0"/>
              <a:t>”.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400" dirty="0" smtClean="0"/>
              <a:t>La Corte siguió diciendo que con </a:t>
            </a:r>
            <a:r>
              <a:rPr lang="es-ES" sz="2400" dirty="0"/>
              <a:t>la solución del a quo, </a:t>
            </a:r>
            <a:r>
              <a:rPr lang="es-ES" sz="2400" dirty="0" smtClean="0"/>
              <a:t>se salvaguarda </a:t>
            </a:r>
            <a:r>
              <a:rPr lang="es-ES" sz="2400" dirty="0"/>
              <a:t>el interés del legislador por </a:t>
            </a:r>
            <a:r>
              <a:rPr lang="es-ES" sz="2400" b="1" dirty="0"/>
              <a:t>mantener </a:t>
            </a:r>
            <a:r>
              <a:rPr lang="es-ES" sz="2400" b="1" dirty="0" smtClean="0"/>
              <a:t>la persecución </a:t>
            </a:r>
            <a:r>
              <a:rPr lang="es-ES" sz="2400" b="1" dirty="0"/>
              <a:t>de aquellos casos que -al momento de </a:t>
            </a:r>
            <a:r>
              <a:rPr lang="es-ES" sz="2400" b="1" dirty="0" smtClean="0"/>
              <a:t>constatación quedaron </a:t>
            </a:r>
            <a:r>
              <a:rPr lang="es-ES" sz="2400" b="1" dirty="0"/>
              <a:t>alcanzados por la figura más gravosa de </a:t>
            </a:r>
            <a:r>
              <a:rPr lang="es-ES" sz="2400" b="1" dirty="0" smtClean="0"/>
              <a:t>contrabando- denotaría una </a:t>
            </a:r>
            <a:r>
              <a:rPr lang="es-ES" sz="2400" b="1" dirty="0"/>
              <a:t>incongruencia que no cabe presumir en </a:t>
            </a:r>
            <a:r>
              <a:rPr lang="es-ES" sz="2400" b="1" dirty="0" smtClean="0"/>
              <a:t>aquel </a:t>
            </a:r>
            <a:r>
              <a:rPr lang="es-ES" sz="2400" dirty="0" smtClean="0"/>
              <a:t>porque</a:t>
            </a:r>
            <a:r>
              <a:rPr lang="es-ES" sz="2400" dirty="0"/>
              <a:t>, para lograr esa finalidad, terminaría incorporando </a:t>
            </a:r>
            <a:r>
              <a:rPr lang="es-ES" sz="2400" dirty="0" smtClean="0"/>
              <a:t>al sistema </a:t>
            </a:r>
            <a:r>
              <a:rPr lang="es-ES" sz="2400" dirty="0"/>
              <a:t>penal cada vez más casos, en contradicción con </a:t>
            </a:r>
            <a:r>
              <a:rPr lang="es-ES" sz="2400" b="1" dirty="0"/>
              <a:t>el </a:t>
            </a:r>
            <a:r>
              <a:rPr lang="es-ES" sz="2400" b="1" dirty="0" smtClean="0"/>
              <a:t>único argumento </a:t>
            </a:r>
            <a:r>
              <a:rPr lang="es-ES" sz="2400" dirty="0"/>
              <a:t>que pudo identificarse en favor de la reforma de </a:t>
            </a:r>
            <a:r>
              <a:rPr lang="es-ES" sz="2400" dirty="0" smtClean="0"/>
              <a:t>los arts. </a:t>
            </a:r>
            <a:r>
              <a:rPr lang="es-ES" sz="2400" dirty="0"/>
              <a:t>947 y 949 del Código </a:t>
            </a:r>
            <a:r>
              <a:rPr lang="es-ES" sz="2400" dirty="0" smtClean="0"/>
              <a:t>Aduanero, </a:t>
            </a:r>
            <a:r>
              <a:rPr lang="es-ES" sz="2400" dirty="0"/>
              <a:t>cual </a:t>
            </a:r>
            <a:r>
              <a:rPr lang="es-ES" sz="2400" b="1" dirty="0"/>
              <a:t>fue </a:t>
            </a:r>
            <a:r>
              <a:rPr lang="es-ES" sz="2400" b="1" dirty="0" smtClean="0"/>
              <a:t>el </a:t>
            </a:r>
            <a:r>
              <a:rPr lang="es-ES" sz="2400" b="1" dirty="0"/>
              <a:t>de aliviar el cúmulo de </a:t>
            </a:r>
            <a:r>
              <a:rPr lang="es-ES" sz="2400" b="1" dirty="0" smtClean="0"/>
              <a:t>causas radicadas </a:t>
            </a:r>
            <a:r>
              <a:rPr lang="es-ES" sz="2400" b="1" dirty="0"/>
              <a:t>en la judicatura por hechos de menor </a:t>
            </a:r>
            <a:r>
              <a:rPr lang="es-ES" sz="2400" b="1" dirty="0" smtClean="0"/>
              <a:t>significación para </a:t>
            </a:r>
            <a:r>
              <a:rPr lang="es-ES" sz="2400" b="1" dirty="0"/>
              <a:t>que los esfuerzos se centraran en los de mayor </a:t>
            </a:r>
            <a:r>
              <a:rPr lang="es-ES" sz="2400" b="1" dirty="0" smtClean="0"/>
              <a:t>envergadura.</a:t>
            </a:r>
            <a:endParaRPr lang="es-ES" sz="24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0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3"/>
            <a:ext cx="10242002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600" b="1" dirty="0" smtClean="0"/>
              <a:t>En base a ello el Tribunal resolvió:</a:t>
            </a:r>
          </a:p>
          <a:p>
            <a:pPr marL="987425" indent="-544513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</a:pPr>
            <a:r>
              <a:rPr lang="es-ES" sz="2600" b="1" dirty="0" smtClean="0"/>
              <a:t>Declarar procedente </a:t>
            </a:r>
            <a:r>
              <a:rPr lang="es-ES" sz="2600" b="1" dirty="0"/>
              <a:t>el recurso extraordinario</a:t>
            </a:r>
            <a:r>
              <a:rPr lang="es-ES" sz="2600" dirty="0"/>
              <a:t> federal interpuesto por </a:t>
            </a:r>
            <a:r>
              <a:rPr lang="es-ES" sz="2600" dirty="0" smtClean="0"/>
              <a:t>la defensa </a:t>
            </a:r>
            <a:r>
              <a:rPr lang="es-ES" sz="2600" dirty="0"/>
              <a:t>de Juan Ignacio </a:t>
            </a:r>
            <a:r>
              <a:rPr lang="es-ES" sz="2600" dirty="0" err="1"/>
              <a:t>Caravetta</a:t>
            </a:r>
            <a:r>
              <a:rPr lang="es-ES" sz="2600" dirty="0"/>
              <a:t>, Enrique Leandro Benítez </a:t>
            </a:r>
            <a:r>
              <a:rPr lang="es-ES" sz="2600" dirty="0" smtClean="0"/>
              <a:t>y Hernán </a:t>
            </a:r>
            <a:r>
              <a:rPr lang="es-ES" sz="2600" dirty="0"/>
              <a:t>Nicolás Romero, </a:t>
            </a:r>
            <a:endParaRPr lang="es-ES" sz="2600" dirty="0" smtClean="0"/>
          </a:p>
          <a:p>
            <a:pPr marL="987425" indent="-544513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</a:pPr>
            <a:r>
              <a:rPr lang="es-ES" sz="2600" b="1" dirty="0" smtClean="0"/>
              <a:t>Revocar </a:t>
            </a:r>
            <a:r>
              <a:rPr lang="es-ES" sz="2600" b="1" dirty="0"/>
              <a:t>la resolución apelada </a:t>
            </a:r>
            <a:r>
              <a:rPr lang="es-ES" sz="2600" dirty="0" smtClean="0"/>
              <a:t>en cuanto </a:t>
            </a:r>
            <a:r>
              <a:rPr lang="es-ES" sz="2600" dirty="0"/>
              <a:t>hizo lugar al recurso de casación interpuesto por </a:t>
            </a:r>
            <a:r>
              <a:rPr lang="es-ES" sz="2600" dirty="0" smtClean="0"/>
              <a:t>el Ministerio </a:t>
            </a:r>
            <a:r>
              <a:rPr lang="es-ES" sz="2600" dirty="0"/>
              <a:t>Público Fiscal; </a:t>
            </a:r>
            <a:endParaRPr lang="es-ES" sz="2600" dirty="0" smtClean="0"/>
          </a:p>
          <a:p>
            <a:pPr marL="987425" indent="-544513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</a:pPr>
            <a:r>
              <a:rPr lang="es-ES" sz="2600" b="1" dirty="0" smtClean="0"/>
              <a:t>Reenviar </a:t>
            </a:r>
            <a:r>
              <a:rPr lang="es-ES" sz="2600" b="1" dirty="0"/>
              <a:t>la causa al tribunal </a:t>
            </a:r>
            <a:r>
              <a:rPr lang="es-ES" sz="2600" b="1" dirty="0" smtClean="0"/>
              <a:t>de origen </a:t>
            </a:r>
            <a:r>
              <a:rPr lang="es-ES" sz="2600" dirty="0"/>
              <a:t>para que a la brevedad dicte nueva sentencia en el </a:t>
            </a:r>
            <a:r>
              <a:rPr lang="es-ES" sz="2600" dirty="0" smtClean="0"/>
              <a:t>marco de </a:t>
            </a:r>
            <a:r>
              <a:rPr lang="es-ES" sz="2600" dirty="0"/>
              <a:t>las consideraciones de </a:t>
            </a:r>
            <a:r>
              <a:rPr lang="es-ES" sz="2600" dirty="0" smtClean="0"/>
              <a:t>fondo.</a:t>
            </a:r>
          </a:p>
          <a:p>
            <a:pPr marL="987425" indent="-544513" algn="just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</a:pPr>
            <a:r>
              <a:rPr lang="es-ES" sz="2600" b="1" dirty="0" smtClean="0"/>
              <a:t>Encomendar a </a:t>
            </a:r>
            <a:r>
              <a:rPr lang="es-ES" sz="2600" b="1" dirty="0"/>
              <a:t>la Cámara Federal de Casación Penal, al Ministerio </a:t>
            </a:r>
            <a:r>
              <a:rPr lang="es-ES" sz="2600" b="1" dirty="0" smtClean="0"/>
              <a:t>Público Fiscal </a:t>
            </a:r>
            <a:r>
              <a:rPr lang="es-ES" sz="2600" b="1" dirty="0"/>
              <a:t>y a la </a:t>
            </a:r>
            <a:r>
              <a:rPr lang="es-ES" sz="2600" b="1" dirty="0" smtClean="0"/>
              <a:t>AFIP que tomen </a:t>
            </a:r>
            <a:r>
              <a:rPr lang="es-ES" sz="2600" b="1" dirty="0"/>
              <a:t>debida nota de las consideraciones expuestas en </a:t>
            </a:r>
            <a:r>
              <a:rPr lang="es-ES" sz="2600" b="1" dirty="0" smtClean="0"/>
              <a:t>este decisorio</a:t>
            </a:r>
            <a:r>
              <a:rPr lang="es-ES" sz="2600" b="1" dirty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3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3"/>
            <a:ext cx="10242002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b="1" dirty="0"/>
              <a:t>Para así decidir sostuvo que desde el período comprendido entre el mes de junio de 2012 a octubre de 2014 hasta el presente habían transcurrido los 6 años </a:t>
            </a:r>
            <a:r>
              <a:rPr lang="es-ES" sz="2400" dirty="0"/>
              <a:t>establecidos como máximo de la pena (arts. 62 inc. 2; 63; 67 del C.P.; art. 11 de la ley 24.769).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b="1" dirty="0" smtClean="0"/>
              <a:t>La </a:t>
            </a:r>
            <a:r>
              <a:rPr lang="es-ES" sz="2400" b="1" dirty="0"/>
              <a:t>parte querellante se agravió y apeló la </a:t>
            </a:r>
            <a:r>
              <a:rPr lang="es-ES" sz="2400" b="1" dirty="0" smtClean="0"/>
              <a:t>resolución, </a:t>
            </a:r>
            <a:r>
              <a:rPr lang="es-ES" sz="2400" b="1" dirty="0"/>
              <a:t>sosteniendo que la contribuyente había consolidado el </a:t>
            </a:r>
            <a:r>
              <a:rPr lang="es-ES" sz="2400" b="1" dirty="0" smtClean="0"/>
              <a:t>Plan </a:t>
            </a:r>
            <a:r>
              <a:rPr lang="es-ES" sz="2400" b="1" dirty="0"/>
              <a:t>de </a:t>
            </a:r>
            <a:r>
              <a:rPr lang="es-ES" sz="2400" b="1" dirty="0" smtClean="0"/>
              <a:t>Facilidades </a:t>
            </a:r>
            <a:r>
              <a:rPr lang="es-ES" sz="2400" b="1" dirty="0"/>
              <a:t>de </a:t>
            </a:r>
            <a:r>
              <a:rPr lang="es-ES" sz="2400" b="1" dirty="0" smtClean="0"/>
              <a:t>Pago </a:t>
            </a:r>
            <a:r>
              <a:rPr lang="es-ES" sz="2400" b="1" dirty="0"/>
              <a:t>en fecha </a:t>
            </a:r>
            <a:r>
              <a:rPr lang="es-ES" sz="2400" b="1" dirty="0" smtClean="0"/>
              <a:t>31/3/2017, </a:t>
            </a:r>
            <a:r>
              <a:rPr lang="es-ES" sz="2400" b="1" dirty="0"/>
              <a:t>en el cual incluyó las </a:t>
            </a:r>
            <a:r>
              <a:rPr lang="es-ES" sz="2400" b="1" dirty="0" smtClean="0"/>
              <a:t>Contribuciones </a:t>
            </a:r>
            <a:r>
              <a:rPr lang="es-ES" sz="2400" b="1" dirty="0"/>
              <a:t>de </a:t>
            </a:r>
            <a:r>
              <a:rPr lang="es-ES" sz="2400" b="1" dirty="0" smtClean="0"/>
              <a:t>Seguridad Social </a:t>
            </a:r>
            <a:r>
              <a:rPr lang="es-ES" sz="2400" b="1" dirty="0"/>
              <a:t>de los periodos </a:t>
            </a:r>
            <a:r>
              <a:rPr lang="es-ES" sz="2400" b="1" dirty="0" smtClean="0"/>
              <a:t>mencionados, </a:t>
            </a:r>
            <a:r>
              <a:rPr lang="es-ES" sz="2400" b="1" dirty="0"/>
              <a:t>habiendo caducado con fecha </a:t>
            </a:r>
            <a:r>
              <a:rPr lang="es-ES" sz="2400" b="1" dirty="0" smtClean="0"/>
              <a:t>18/8/2017</a:t>
            </a:r>
            <a:r>
              <a:rPr lang="es-ES" sz="2400" dirty="0"/>
              <a:t>. Por </a:t>
            </a:r>
            <a:r>
              <a:rPr lang="es-ES" sz="2400" dirty="0" smtClean="0"/>
              <a:t>ello, </a:t>
            </a:r>
            <a:r>
              <a:rPr lang="es-ES" sz="2400" dirty="0"/>
              <a:t>respecto de dichos periodos el cómputo de la prescripción se </a:t>
            </a:r>
            <a:r>
              <a:rPr lang="es-ES" sz="2400" dirty="0" smtClean="0"/>
              <a:t>vio </a:t>
            </a:r>
            <a:r>
              <a:rPr lang="es-ES" sz="2400" dirty="0"/>
              <a:t>interrumpido por primera vez el </a:t>
            </a:r>
            <a:r>
              <a:rPr lang="es-ES" sz="2400" dirty="0" smtClean="0"/>
              <a:t>31/3/2017, </a:t>
            </a:r>
            <a:r>
              <a:rPr lang="es-ES" sz="2400" dirty="0"/>
              <a:t>y comenzó a contarse nuevamente el </a:t>
            </a:r>
            <a:r>
              <a:rPr lang="es-ES" sz="2400" dirty="0" smtClean="0"/>
              <a:t>19/8/2017 (es </a:t>
            </a:r>
            <a:r>
              <a:rPr lang="es-ES" sz="2400" dirty="0"/>
              <a:t>decir al día siguiente de haber </a:t>
            </a:r>
            <a:r>
              <a:rPr lang="es-ES" sz="2400" dirty="0" smtClean="0"/>
              <a:t>caducado).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400" b="1" dirty="0" smtClean="0"/>
              <a:t>Con posterioridad, el </a:t>
            </a:r>
            <a:r>
              <a:rPr lang="es-ES" sz="2400" b="1" dirty="0"/>
              <a:t>contribuyente consolidó </a:t>
            </a:r>
            <a:r>
              <a:rPr lang="es-ES" sz="2400" b="1" dirty="0" smtClean="0"/>
              <a:t>el </a:t>
            </a:r>
            <a:r>
              <a:rPr lang="es-ES" sz="2400" b="1" dirty="0"/>
              <a:t>plan de facilidades con fecha </a:t>
            </a:r>
            <a:r>
              <a:rPr lang="es-ES" sz="2400" b="1" dirty="0" smtClean="0"/>
              <a:t>22/11/2020, </a:t>
            </a:r>
            <a:r>
              <a:rPr lang="es-ES" sz="2400" b="1" dirty="0"/>
              <a:t>estando vigente a la fecha. Por </a:t>
            </a:r>
            <a:r>
              <a:rPr lang="es-ES" sz="2400" b="1" dirty="0" smtClean="0"/>
              <a:t>ello </a:t>
            </a:r>
            <a:r>
              <a:rPr lang="es-ES" sz="2400" b="1" dirty="0"/>
              <a:t>el cómputo de la prescripción se vio interrumpido por segunda vez el </a:t>
            </a:r>
            <a:r>
              <a:rPr lang="es-ES" sz="2400" b="1" dirty="0" smtClean="0"/>
              <a:t>22/11/2020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1233" y="199176"/>
            <a:ext cx="10529639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600" b="1" dirty="0" smtClean="0"/>
              <a:t>Mas allá de todo lo expuesto, el argumento de </a:t>
            </a:r>
            <a:r>
              <a:rPr lang="es-ES" sz="2600" b="1" smtClean="0"/>
              <a:t>la </a:t>
            </a:r>
            <a:r>
              <a:rPr lang="es-ES" sz="2600" b="1" smtClean="0"/>
              <a:t>Cámara </a:t>
            </a:r>
            <a:r>
              <a:rPr lang="es-ES" sz="2600" b="1" dirty="0" smtClean="0"/>
              <a:t>se centró en manifestar </a:t>
            </a:r>
            <a:r>
              <a:rPr lang="es-ES" sz="2600" b="1" dirty="0"/>
              <a:t>que los informes remitidos por el </a:t>
            </a:r>
            <a:r>
              <a:rPr lang="es-ES" sz="2600" b="1" dirty="0" smtClean="0"/>
              <a:t>Registro Nacional </a:t>
            </a:r>
            <a:r>
              <a:rPr lang="es-ES" sz="2600" b="1" dirty="0"/>
              <a:t>de </a:t>
            </a:r>
            <a:r>
              <a:rPr lang="es-ES" sz="2600" b="1" dirty="0" smtClean="0"/>
              <a:t>Reincidencia, </a:t>
            </a:r>
            <a:r>
              <a:rPr lang="es-ES" sz="2600" b="1" dirty="0"/>
              <a:t>que ya habían sido ponderados por la instancia </a:t>
            </a:r>
            <a:r>
              <a:rPr lang="es-ES" sz="2600" b="1" dirty="0" smtClean="0"/>
              <a:t>anterior, </a:t>
            </a:r>
            <a:r>
              <a:rPr lang="es-ES" sz="2600" b="1" dirty="0"/>
              <a:t>no se ajustaban a lo establecido por el </a:t>
            </a:r>
            <a:r>
              <a:rPr lang="es-ES" sz="2600" b="1" dirty="0" smtClean="0"/>
              <a:t>art. </a:t>
            </a:r>
            <a:r>
              <a:rPr lang="es-ES" sz="2600" b="1" dirty="0"/>
              <a:t>6 de la ley </a:t>
            </a:r>
            <a:r>
              <a:rPr lang="es-ES" sz="2600" b="1" dirty="0" smtClean="0"/>
              <a:t>22.117 (Ley de creación del Reg. de Reincidencia), </a:t>
            </a:r>
            <a:r>
              <a:rPr lang="es-ES" sz="2600" b="1" dirty="0"/>
              <a:t>por no haberse adjuntado a </a:t>
            </a:r>
            <a:r>
              <a:rPr lang="es-ES" sz="2600" b="1" dirty="0" smtClean="0"/>
              <a:t>aquéllos </a:t>
            </a:r>
            <a:r>
              <a:rPr lang="es-ES" sz="2600" b="1" dirty="0"/>
              <a:t>las fichas dactilares correspondientes</a:t>
            </a:r>
            <a:r>
              <a:rPr lang="es-ES" sz="26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600" dirty="0" smtClean="0"/>
              <a:t>Por ello </a:t>
            </a:r>
            <a:r>
              <a:rPr lang="es-ES" sz="2600" dirty="0"/>
              <a:t>no pueden considerarse idóneos para la verificación fehaciente de los extremos que pretendieron constatarse por intermedio de aquel organismo</a:t>
            </a:r>
            <a:r>
              <a:rPr lang="es-ES" sz="26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600" b="1" dirty="0"/>
              <a:t>La </a:t>
            </a:r>
            <a:r>
              <a:rPr lang="es-ES" sz="2600" b="1" dirty="0" smtClean="0"/>
              <a:t>Cámara</a:t>
            </a:r>
            <a:r>
              <a:rPr lang="es-ES" sz="2600" dirty="0" smtClean="0"/>
              <a:t>, siguió diciendo </a:t>
            </a:r>
            <a:r>
              <a:rPr lang="es-ES" sz="2600" dirty="0"/>
              <a:t>que ya en pronunciamientos anteriores </a:t>
            </a:r>
            <a:r>
              <a:rPr lang="es-ES" sz="2600" dirty="0" smtClean="0"/>
              <a:t>había expresado que </a:t>
            </a:r>
            <a:r>
              <a:rPr lang="es-ES" sz="2600" b="1" dirty="0"/>
              <a:t>previo a la procedencia de la extinción de la acción penal por prescripción debe descartarse que el término legal se haya interrumpido por la comisión de otros delitos.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3"/>
            <a:ext cx="10242002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195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800" dirty="0"/>
              <a:t>Por </a:t>
            </a:r>
            <a:r>
              <a:rPr lang="es-ES" sz="2800" dirty="0" smtClean="0"/>
              <a:t>ello </a:t>
            </a:r>
            <a:r>
              <a:rPr lang="es-ES" sz="2800" b="1" dirty="0"/>
              <a:t>deben </a:t>
            </a:r>
            <a:r>
              <a:rPr lang="es-ES" sz="2800" b="1" dirty="0" smtClean="0"/>
              <a:t>colectarse </a:t>
            </a:r>
            <a:r>
              <a:rPr lang="es-ES" sz="2800" b="1" dirty="0"/>
              <a:t>los respectivos informes del </a:t>
            </a:r>
            <a:r>
              <a:rPr lang="es-ES" sz="2800" b="1" dirty="0" smtClean="0"/>
              <a:t>Registro Nacional </a:t>
            </a:r>
            <a:r>
              <a:rPr lang="es-ES" sz="2800" b="1" dirty="0"/>
              <a:t>de </a:t>
            </a:r>
            <a:r>
              <a:rPr lang="es-ES" sz="2800" b="1" dirty="0" smtClean="0"/>
              <a:t>Reincidencia, </a:t>
            </a:r>
            <a:r>
              <a:rPr lang="es-ES" sz="2800" b="1" dirty="0"/>
              <a:t>adjuntándose las fichas dactiloscópicas de los imputados</a:t>
            </a:r>
            <a:r>
              <a:rPr lang="es-ES" sz="2800" b="1" dirty="0" smtClean="0"/>
              <a:t>.</a:t>
            </a:r>
          </a:p>
          <a:p>
            <a:pPr marL="361950" lvl="1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2800" b="1" dirty="0" smtClean="0"/>
              <a:t>Tampoco </a:t>
            </a:r>
            <a:r>
              <a:rPr lang="es-ES" sz="2800" b="1" dirty="0"/>
              <a:t>se contaba con los informes de la </a:t>
            </a:r>
            <a:r>
              <a:rPr lang="es-ES" sz="2800" b="1" dirty="0" smtClean="0"/>
              <a:t>Inspección General </a:t>
            </a:r>
            <a:r>
              <a:rPr lang="es-ES" sz="2800" b="1" dirty="0"/>
              <a:t>de </a:t>
            </a:r>
            <a:r>
              <a:rPr lang="es-ES" sz="2800" b="1" dirty="0" smtClean="0"/>
              <a:t>Justicia </a:t>
            </a:r>
            <a:r>
              <a:rPr lang="es-ES" sz="2800" b="1" dirty="0"/>
              <a:t>y del </a:t>
            </a:r>
            <a:r>
              <a:rPr lang="es-ES" sz="2800" b="1" dirty="0" smtClean="0"/>
              <a:t>Registro Nacional </a:t>
            </a:r>
            <a:r>
              <a:rPr lang="es-ES" sz="2800" b="1" dirty="0"/>
              <a:t>de </a:t>
            </a:r>
            <a:r>
              <a:rPr lang="es-ES" sz="2800" b="1" dirty="0" smtClean="0"/>
              <a:t>Reincidencia </a:t>
            </a:r>
            <a:r>
              <a:rPr lang="es-ES" sz="2800" b="1" dirty="0"/>
              <a:t>sobre los antecedentes que pudiera registrar la persona jurídica </a:t>
            </a:r>
            <a:r>
              <a:rPr lang="es-ES" sz="2800" b="1" dirty="0" smtClean="0"/>
              <a:t>L. M. SRL</a:t>
            </a:r>
            <a:r>
              <a:rPr lang="es-ES" sz="2800" dirty="0" smtClean="0"/>
              <a:t>, a </a:t>
            </a:r>
            <a:r>
              <a:rPr lang="es-ES" sz="2800" dirty="0"/>
              <a:t>los efectos de examinar si se verifica o </a:t>
            </a:r>
            <a:r>
              <a:rPr lang="es-ES" sz="2800" dirty="0" smtClean="0"/>
              <a:t>no, </a:t>
            </a:r>
            <a:r>
              <a:rPr lang="es-ES" sz="2800" dirty="0"/>
              <a:t>la interrupción del plazo establecido por el </a:t>
            </a:r>
            <a:r>
              <a:rPr lang="es-ES" sz="2800" dirty="0" smtClean="0"/>
              <a:t>art. </a:t>
            </a:r>
            <a:r>
              <a:rPr lang="es-ES" sz="2800" dirty="0"/>
              <a:t>62 en función del </a:t>
            </a:r>
            <a:r>
              <a:rPr lang="es-ES" sz="2800" dirty="0" smtClean="0"/>
              <a:t>art. </a:t>
            </a:r>
            <a:r>
              <a:rPr lang="es-ES" sz="2800" dirty="0"/>
              <a:t>67 del </a:t>
            </a:r>
            <a:r>
              <a:rPr lang="es-ES" sz="2800" dirty="0" smtClean="0"/>
              <a:t>C.P.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ES" sz="2800" b="1" dirty="0"/>
              <a:t>Por </a:t>
            </a:r>
            <a:r>
              <a:rPr lang="es-ES" sz="2800" b="1" dirty="0" smtClean="0"/>
              <a:t>ello </a:t>
            </a:r>
            <a:r>
              <a:rPr lang="es-ES" sz="2800" b="1" dirty="0"/>
              <a:t>se </a:t>
            </a:r>
            <a:r>
              <a:rPr lang="es-ES" sz="2800" b="1" dirty="0" smtClean="0"/>
              <a:t>resolvió</a:t>
            </a:r>
            <a:r>
              <a:rPr lang="es-ES" sz="2800" dirty="0" smtClean="0"/>
              <a:t>: Revocar </a:t>
            </a:r>
            <a:r>
              <a:rPr lang="es-ES" sz="2800" dirty="0"/>
              <a:t>la resolución recurrida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6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325" y="851025"/>
            <a:ext cx="10830478" cy="1783171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200" b="1" u="sng" dirty="0" smtClean="0"/>
              <a:t>Cámara Federal de Mendoza – Sala A</a:t>
            </a:r>
            <a:br>
              <a:rPr lang="es-ES" sz="2200" b="1" u="sng" dirty="0" smtClean="0"/>
            </a:br>
            <a:r>
              <a:rPr lang="es-ES" sz="2200" b="1" u="sng" dirty="0" smtClean="0"/>
              <a:t>Juzgado Federal Nº 1 de Mendoza</a:t>
            </a: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MX" sz="2200" b="1" u="sng" dirty="0" smtClean="0"/>
              <a:t>Autos</a:t>
            </a:r>
            <a:r>
              <a:rPr lang="es-MX" sz="2200" b="1" u="sng" dirty="0"/>
              <a:t>:</a:t>
            </a:r>
            <a:r>
              <a:rPr lang="es-MX" sz="2200" b="1" dirty="0"/>
              <a:t> </a:t>
            </a:r>
            <a:r>
              <a:rPr lang="es-MX" sz="2200" b="1" dirty="0" smtClean="0"/>
              <a:t>“</a:t>
            </a:r>
            <a:r>
              <a:rPr lang="es-ES" sz="2200" b="1" dirty="0" err="1" smtClean="0"/>
              <a:t>Garfunkel</a:t>
            </a:r>
            <a:r>
              <a:rPr lang="es-ES" sz="2200" b="1" dirty="0" smtClean="0"/>
              <a:t>, Rafael Augusto s/ apropiación indebida de Recursos de la Seguridad Social</a:t>
            </a:r>
            <a:r>
              <a:rPr lang="es-MX" sz="2200" b="1" dirty="0" smtClean="0"/>
              <a:t>”</a:t>
            </a:r>
            <a:r>
              <a:rPr lang="es-AR" sz="2200" b="1" dirty="0"/>
              <a:t/>
            </a:r>
            <a:br>
              <a:rPr lang="es-AR" sz="2200" b="1" dirty="0"/>
            </a:br>
            <a:r>
              <a:rPr lang="es-ES" sz="2200" b="1" dirty="0" smtClean="0"/>
              <a:t>8/7/2020</a:t>
            </a:r>
            <a:endParaRPr lang="es-AR" sz="22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03286" y="2634197"/>
            <a:ext cx="10658463" cy="412874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b="1" dirty="0"/>
              <a:t>La denuncia fue </a:t>
            </a:r>
            <a:r>
              <a:rPr lang="es-ES" b="1" dirty="0" smtClean="0"/>
              <a:t>efectuada </a:t>
            </a:r>
            <a:r>
              <a:rPr lang="es-ES" b="1" dirty="0"/>
              <a:t>por la </a:t>
            </a:r>
            <a:r>
              <a:rPr lang="es-ES" b="1" dirty="0" smtClean="0"/>
              <a:t>Dirección Regional </a:t>
            </a:r>
            <a:r>
              <a:rPr lang="es-ES" b="1" dirty="0"/>
              <a:t>Mendoza contra la contribuyente </a:t>
            </a:r>
            <a:r>
              <a:rPr lang="es-ES" b="1" dirty="0" smtClean="0"/>
              <a:t>K.L.P. Emprendimientos </a:t>
            </a:r>
            <a:r>
              <a:rPr lang="es-ES" b="1" dirty="0"/>
              <a:t>por el delito previsto en el </a:t>
            </a:r>
            <a:r>
              <a:rPr lang="es-ES" b="1" dirty="0" smtClean="0"/>
              <a:t>art. </a:t>
            </a:r>
            <a:r>
              <a:rPr lang="es-ES" b="1" dirty="0"/>
              <a:t>9 del </a:t>
            </a:r>
            <a:r>
              <a:rPr lang="es-ES" b="1" dirty="0" smtClean="0"/>
              <a:t>Régimen Penal Tributario (apropiación de Rec. de la S. Social) en </a:t>
            </a:r>
            <a:r>
              <a:rPr lang="es-ES" b="1" dirty="0"/>
              <a:t>concurso real por </a:t>
            </a:r>
            <a:r>
              <a:rPr lang="es-ES" b="1" dirty="0" smtClean="0"/>
              <a:t>quince </a:t>
            </a:r>
            <a:r>
              <a:rPr lang="es-ES" b="1" dirty="0"/>
              <a:t>hechos</a:t>
            </a:r>
            <a:r>
              <a:rPr lang="es-ES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 smtClean="0"/>
              <a:t>La AFIP </a:t>
            </a:r>
            <a:r>
              <a:rPr lang="es-ES" b="1" dirty="0"/>
              <a:t>se constituyó como querellante y solicitó la imputación a la persona jurídica conforme </a:t>
            </a:r>
            <a:r>
              <a:rPr lang="es-ES" b="1" dirty="0" smtClean="0"/>
              <a:t>art. </a:t>
            </a:r>
            <a:r>
              <a:rPr lang="es-ES" b="1" dirty="0"/>
              <a:t>14 de la ley </a:t>
            </a:r>
            <a:r>
              <a:rPr lang="es-ES" b="1" dirty="0" smtClean="0"/>
              <a:t>24.769</a:t>
            </a:r>
            <a:r>
              <a:rPr lang="es-ES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 smtClean="0"/>
              <a:t>El Juez </a:t>
            </a:r>
            <a:r>
              <a:rPr lang="es-ES" b="1" dirty="0"/>
              <a:t>de primera instancia no hizo lugar por considerar que los </a:t>
            </a:r>
            <a:r>
              <a:rPr lang="es-ES" b="1" dirty="0" smtClean="0"/>
              <a:t>arts. </a:t>
            </a:r>
            <a:r>
              <a:rPr lang="es-ES" b="1" dirty="0"/>
              <a:t>13 y 14 de la ley </a:t>
            </a:r>
            <a:r>
              <a:rPr lang="es-ES" b="1" dirty="0" smtClean="0"/>
              <a:t>27.430 constituyen </a:t>
            </a:r>
            <a:r>
              <a:rPr lang="es-ES" b="1" dirty="0"/>
              <a:t>un accesorio a la pena y por lo tanto es una facultad del propio tribunal de juicio al momento de dictar </a:t>
            </a:r>
            <a:r>
              <a:rPr lang="es-ES" b="1" dirty="0" smtClean="0"/>
              <a:t>sentencia.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dirty="0" smtClean="0"/>
              <a:t>La </a:t>
            </a:r>
            <a:r>
              <a:rPr lang="es-ES" b="1" dirty="0"/>
              <a:t>querellante apeló por considerar que no se trata de una pena </a:t>
            </a:r>
            <a:r>
              <a:rPr lang="es-ES" b="1" dirty="0" smtClean="0"/>
              <a:t>accesoria, </a:t>
            </a:r>
            <a:r>
              <a:rPr lang="es-ES" b="1" dirty="0"/>
              <a:t>sino que es una pena </a:t>
            </a:r>
            <a:r>
              <a:rPr lang="es-ES" b="1" dirty="0" smtClean="0"/>
              <a:t>principal</a:t>
            </a:r>
            <a:r>
              <a:rPr lang="es-ES" dirty="0" smtClean="0"/>
              <a:t>, </a:t>
            </a:r>
            <a:r>
              <a:rPr lang="es-ES" dirty="0"/>
              <a:t>independiente de las penas que les correspondan a quienes la representaban</a:t>
            </a:r>
            <a:r>
              <a:rPr lang="es-ES" dirty="0" smtClean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40325" y="50555"/>
            <a:ext cx="10830478" cy="705409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6938" indent="-896938" algn="l">
              <a:buClrTx/>
              <a:buFontTx/>
              <a:buNone/>
            </a:pPr>
            <a:r>
              <a:rPr lang="es-ES" sz="2200" b="1" u="sng" dirty="0" smtClean="0">
                <a:solidFill>
                  <a:prstClr val="black"/>
                </a:solidFill>
              </a:rPr>
              <a:t>Tema</a:t>
            </a:r>
            <a:r>
              <a:rPr lang="es-ES" sz="2200" b="1" dirty="0" smtClean="0">
                <a:solidFill>
                  <a:prstClr val="black"/>
                </a:solidFill>
              </a:rPr>
              <a:t>: Defecto o carencia de una organización del ente ideal – Art. 13 penúltimo párrafo Ley 27.430. Responsabilidad de las personas jurídicas</a:t>
            </a:r>
            <a:endParaRPr lang="es-A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3"/>
            <a:ext cx="10242002" cy="6658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b="1" dirty="0"/>
              <a:t>El fiscal al corrérsele vista estuvo de acuerdo con este fundamento de la querella </a:t>
            </a:r>
            <a:r>
              <a:rPr lang="es-ES" sz="2200" dirty="0"/>
              <a:t>(AFIP); lo contrario implicaría una vulneración al derecho de defensa en juicio, a la garantía de la igualdad de armas y a la garantía de ser juzgado en el marco del debido proceso legal</a:t>
            </a:r>
            <a:r>
              <a:rPr lang="es-ES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200" b="1" dirty="0" smtClean="0"/>
              <a:t>Una </a:t>
            </a:r>
            <a:r>
              <a:rPr lang="es-ES" sz="2200" b="1" dirty="0"/>
              <a:t>vez llegado los autos a la </a:t>
            </a:r>
            <a:r>
              <a:rPr lang="es-ES" sz="2200" b="1" dirty="0" smtClean="0"/>
              <a:t>Cámara, </a:t>
            </a:r>
            <a:r>
              <a:rPr lang="es-ES" sz="2200" b="1" dirty="0"/>
              <a:t>el </a:t>
            </a:r>
            <a:r>
              <a:rPr lang="es-ES" sz="2200" b="1" dirty="0" smtClean="0"/>
              <a:t>Fiscal </a:t>
            </a:r>
            <a:r>
              <a:rPr lang="es-ES" sz="2200" b="1" dirty="0"/>
              <a:t>de </a:t>
            </a:r>
            <a:r>
              <a:rPr lang="es-ES" sz="2200" b="1" dirty="0" smtClean="0"/>
              <a:t>Cámara </a:t>
            </a:r>
            <a:r>
              <a:rPr lang="es-ES" sz="2200" b="1" dirty="0"/>
              <a:t>no emitió </a:t>
            </a:r>
            <a:r>
              <a:rPr lang="es-ES" sz="2200" b="1" dirty="0" smtClean="0"/>
              <a:t>dictamen, sí </a:t>
            </a:r>
            <a:r>
              <a:rPr lang="es-ES" sz="2200" b="1" dirty="0"/>
              <a:t>la </a:t>
            </a:r>
            <a:r>
              <a:rPr lang="es-ES" sz="2200" b="1" dirty="0" smtClean="0"/>
              <a:t>querella, quien </a:t>
            </a:r>
            <a:r>
              <a:rPr lang="es-ES" sz="2200" b="1" dirty="0"/>
              <a:t>consideró que la persona jurídica es </a:t>
            </a:r>
            <a:r>
              <a:rPr lang="es-ES" sz="2200" b="1" dirty="0" smtClean="0"/>
              <a:t>pasible </a:t>
            </a:r>
            <a:r>
              <a:rPr lang="es-ES" sz="2200" b="1" dirty="0"/>
              <a:t>de sanciones con independencia de las penas que correspondería aplicar a las personas físicas</a:t>
            </a:r>
            <a:r>
              <a:rPr lang="es-ES" sz="22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 smtClean="0"/>
              <a:t>Destacó </a:t>
            </a:r>
            <a:r>
              <a:rPr lang="es-ES" sz="2200" dirty="0"/>
              <a:t>que el delito de la firma </a:t>
            </a:r>
            <a:r>
              <a:rPr lang="es-ES" sz="2200" dirty="0" smtClean="0"/>
              <a:t>KLP Emprendimientos S.A. </a:t>
            </a:r>
            <a:r>
              <a:rPr lang="es-ES" sz="2200" dirty="0"/>
              <a:t>fue la apropiación indebida de los aportes de la seguridad social en concurso real por </a:t>
            </a:r>
            <a:r>
              <a:rPr lang="es-ES" sz="2200" dirty="0" smtClean="0"/>
              <a:t>quince hechos, </a:t>
            </a:r>
            <a:r>
              <a:rPr lang="es-ES" sz="2200" dirty="0"/>
              <a:t>a través de sus representantes y autoridades</a:t>
            </a:r>
            <a:r>
              <a:rPr lang="es-ES" sz="22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b="1" dirty="0" smtClean="0"/>
              <a:t>Las </a:t>
            </a:r>
            <a:r>
              <a:rPr lang="es-ES" sz="2200" b="1" dirty="0"/>
              <a:t>sanciones </a:t>
            </a:r>
            <a:r>
              <a:rPr lang="es-ES" sz="2200" b="1" dirty="0" smtClean="0"/>
              <a:t>del art. </a:t>
            </a:r>
            <a:r>
              <a:rPr lang="es-ES" sz="2200" b="1" dirty="0"/>
              <a:t>14 no son accesorias sino </a:t>
            </a:r>
            <a:r>
              <a:rPr lang="es-ES" sz="2200" b="1" dirty="0" smtClean="0"/>
              <a:t>principales</a:t>
            </a:r>
            <a:r>
              <a:rPr lang="es-ES" sz="2200" dirty="0" smtClean="0"/>
              <a:t>, </a:t>
            </a:r>
            <a:r>
              <a:rPr lang="es-ES" sz="2200" dirty="0"/>
              <a:t>se aplican sin depender de la aplicación de otras penas</a:t>
            </a:r>
            <a:r>
              <a:rPr lang="es-ES" sz="22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b="1" dirty="0"/>
              <a:t>La imposición de una pena a la persona de existencia ideal sólo puede proceder válidamente luego de la sustanciación de un proceso </a:t>
            </a:r>
            <a:r>
              <a:rPr lang="es-ES" sz="2200" dirty="0"/>
              <a:t>en el que, quien es imputado tenga la posibilidad de presentarse al juez y ejercer sin limitaciones su derecho de defensa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2"/>
            <a:ext cx="10242002" cy="6841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b="1" dirty="0" smtClean="0"/>
              <a:t>Para penar </a:t>
            </a:r>
            <a:r>
              <a:rPr lang="es-ES" sz="2200" b="1" dirty="0"/>
              <a:t>a las personas jurídicas se deben observar las mismas garantías </a:t>
            </a:r>
            <a:r>
              <a:rPr lang="es-ES" sz="2200" dirty="0"/>
              <a:t>que el sistema penal reconoce a cualquier imputado o sospechado de un delito</a:t>
            </a:r>
            <a:r>
              <a:rPr lang="es-ES" sz="22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 smtClean="0"/>
              <a:t>Por ello </a:t>
            </a:r>
            <a:r>
              <a:rPr lang="es-ES" sz="2200" dirty="0"/>
              <a:t>la querella solicitó se revoque la resolución </a:t>
            </a:r>
            <a:r>
              <a:rPr lang="es-ES" sz="2200" dirty="0" smtClean="0"/>
              <a:t>y se cite </a:t>
            </a:r>
            <a:r>
              <a:rPr lang="es-ES" sz="2200" dirty="0"/>
              <a:t>al representante de la persona jurídica</a:t>
            </a:r>
            <a:r>
              <a:rPr lang="es-ES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200" b="1" dirty="0"/>
              <a:t>La </a:t>
            </a:r>
            <a:r>
              <a:rPr lang="es-ES" sz="2200" b="1" dirty="0" smtClean="0"/>
              <a:t>Cámara </a:t>
            </a:r>
            <a:r>
              <a:rPr lang="es-ES" sz="2200" b="1" dirty="0"/>
              <a:t>expresó que la cuestión atinente a la responsabilidad penal de la persona jurídica </a:t>
            </a:r>
            <a:r>
              <a:rPr lang="es-ES" sz="2200" dirty="0"/>
              <a:t>o de existencia </a:t>
            </a:r>
            <a:r>
              <a:rPr lang="es-ES" sz="2200" dirty="0" smtClean="0"/>
              <a:t>ideal, </a:t>
            </a:r>
            <a:r>
              <a:rPr lang="es-ES" sz="2200" dirty="0"/>
              <a:t>en su momento novedosa y </a:t>
            </a:r>
            <a:r>
              <a:rPr lang="es-ES" sz="2200" b="1" dirty="0"/>
              <a:t>controvertida</a:t>
            </a:r>
            <a:r>
              <a:rPr lang="es-ES" sz="2200" dirty="0"/>
              <a:t> en </a:t>
            </a:r>
            <a:r>
              <a:rPr lang="es-ES" sz="2200" dirty="0" smtClean="0"/>
              <a:t>doctrina, </a:t>
            </a:r>
            <a:r>
              <a:rPr lang="es-ES" sz="2200" b="1" dirty="0"/>
              <a:t>ha encontrado </a:t>
            </a:r>
            <a:r>
              <a:rPr lang="es-ES" sz="2200" b="1" dirty="0" smtClean="0"/>
              <a:t>actualmente </a:t>
            </a:r>
            <a:r>
              <a:rPr lang="es-ES" sz="2200" b="1" dirty="0"/>
              <a:t>una </a:t>
            </a:r>
            <a:r>
              <a:rPr lang="es-ES" sz="2200" b="1" dirty="0" smtClean="0"/>
              <a:t>inequívoca </a:t>
            </a:r>
            <a:r>
              <a:rPr lang="es-ES" sz="2200" b="1" dirty="0"/>
              <a:t>admisión y ampliación por parte del </a:t>
            </a:r>
            <a:r>
              <a:rPr lang="es-ES" sz="2200" b="1" dirty="0" smtClean="0"/>
              <a:t>legislador, </a:t>
            </a:r>
            <a:r>
              <a:rPr lang="es-ES" sz="2200" b="1" dirty="0"/>
              <a:t>que la ha incorporado sostenida y progresivamente con relación a determinados delitos </a:t>
            </a:r>
            <a:r>
              <a:rPr lang="es-ES" sz="2200" dirty="0" smtClean="0"/>
              <a:t>(conf. arts. </a:t>
            </a:r>
            <a:r>
              <a:rPr lang="es-ES" sz="2200" dirty="0"/>
              <a:t>876 y 888 </a:t>
            </a:r>
            <a:r>
              <a:rPr lang="es-ES" sz="2200" dirty="0" err="1" smtClean="0"/>
              <a:t>incs</a:t>
            </a:r>
            <a:r>
              <a:rPr lang="es-ES" sz="2200" dirty="0" smtClean="0"/>
              <a:t>. g) </a:t>
            </a:r>
            <a:r>
              <a:rPr lang="es-ES" sz="2200" dirty="0"/>
              <a:t>e </a:t>
            </a:r>
            <a:r>
              <a:rPr lang="es-ES" sz="2200" dirty="0" smtClean="0"/>
              <a:t>i) </a:t>
            </a:r>
            <a:r>
              <a:rPr lang="es-ES" sz="2200" b="1" dirty="0"/>
              <a:t>del </a:t>
            </a:r>
            <a:r>
              <a:rPr lang="es-ES" sz="2200" b="1" dirty="0" smtClean="0"/>
              <a:t>Código Aduanero</a:t>
            </a:r>
            <a:r>
              <a:rPr lang="es-ES" sz="2200" dirty="0" smtClean="0"/>
              <a:t>, art. </a:t>
            </a:r>
            <a:r>
              <a:rPr lang="es-ES" sz="2200" dirty="0"/>
              <a:t>14 de la </a:t>
            </a:r>
            <a:r>
              <a:rPr lang="es-ES" sz="2200" b="1" dirty="0"/>
              <a:t>ley </a:t>
            </a:r>
            <a:r>
              <a:rPr lang="es-ES" sz="2200" b="1" dirty="0" smtClean="0"/>
              <a:t>24.769, </a:t>
            </a:r>
            <a:r>
              <a:rPr lang="es-ES" sz="2200" b="1" dirty="0"/>
              <a:t>derogada por la ley </a:t>
            </a:r>
            <a:r>
              <a:rPr lang="es-ES" sz="2200" b="1" dirty="0" smtClean="0"/>
              <a:t>27.430</a:t>
            </a:r>
            <a:r>
              <a:rPr lang="es-ES" sz="2200" dirty="0" smtClean="0"/>
              <a:t> </a:t>
            </a:r>
            <a:r>
              <a:rPr lang="es-ES" sz="2200" dirty="0"/>
              <a:t>que la mantuvo como el </a:t>
            </a:r>
            <a:r>
              <a:rPr lang="es-ES" sz="2200" dirty="0" smtClean="0"/>
              <a:t>art. </a:t>
            </a:r>
            <a:r>
              <a:rPr lang="es-ES" sz="2200" dirty="0"/>
              <a:t>13 del nuevo </a:t>
            </a:r>
            <a:r>
              <a:rPr lang="es-ES" sz="2200" dirty="0" smtClean="0"/>
              <a:t>Régimen Penal Tributario, </a:t>
            </a:r>
            <a:r>
              <a:rPr lang="es-ES" sz="2200" b="1" dirty="0" smtClean="0"/>
              <a:t>art. </a:t>
            </a:r>
            <a:r>
              <a:rPr lang="es-ES" sz="2200" b="1" dirty="0"/>
              <a:t>304 del </a:t>
            </a:r>
            <a:r>
              <a:rPr lang="es-ES" sz="2200" b="1" dirty="0" smtClean="0"/>
              <a:t>Código Penal, </a:t>
            </a:r>
            <a:r>
              <a:rPr lang="es-ES" sz="2200" dirty="0"/>
              <a:t>incorporado por la ley </a:t>
            </a:r>
            <a:r>
              <a:rPr lang="es-ES" sz="2200" dirty="0" smtClean="0"/>
              <a:t>26.683, </a:t>
            </a:r>
            <a:r>
              <a:rPr lang="es-ES" sz="2200" b="1" dirty="0" smtClean="0"/>
              <a:t>art. 1º </a:t>
            </a:r>
            <a:r>
              <a:rPr lang="es-ES" sz="2200" b="1" dirty="0"/>
              <a:t>de la ley </a:t>
            </a:r>
            <a:r>
              <a:rPr lang="es-ES" sz="2200" b="1" dirty="0" smtClean="0"/>
              <a:t>27.401 </a:t>
            </a:r>
            <a:r>
              <a:rPr lang="es-ES" sz="2200" b="1" dirty="0"/>
              <a:t>que la hace aplicable para varios </a:t>
            </a:r>
            <a:r>
              <a:rPr lang="es-ES" sz="2200" b="1" dirty="0" smtClean="0"/>
              <a:t>delitos, entre ellos: -Cohecho y tráfico de influencia nacional y trasnacional; -Negociaciones incompatibles con el ejercicio de funciones públicas; -Exigir impuestos, multas o prestaciones de forma arbitraria por parte de un funcionario público en provecho propio</a:t>
            </a:r>
            <a:r>
              <a:rPr lang="es-ES" sz="22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s-ES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602463" y="16612"/>
            <a:ext cx="10242002" cy="6841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dirty="0"/>
              <a:t>Por </a:t>
            </a:r>
            <a:r>
              <a:rPr lang="es-ES" b="1" dirty="0" smtClean="0"/>
              <a:t>ello, </a:t>
            </a:r>
            <a:r>
              <a:rPr lang="es-ES" b="1" dirty="0"/>
              <a:t>sostuvo la </a:t>
            </a:r>
            <a:r>
              <a:rPr lang="es-ES" b="1" dirty="0" smtClean="0"/>
              <a:t>Cámara, </a:t>
            </a:r>
            <a:r>
              <a:rPr lang="es-ES" b="1" dirty="0"/>
              <a:t>que la culpabilidad de las personas jurídicas o de existencia ideal radica en el defecto o en la carencia de una organización </a:t>
            </a:r>
            <a:r>
              <a:rPr lang="es-ES" b="1" dirty="0" smtClean="0"/>
              <a:t>del ente </a:t>
            </a:r>
            <a:r>
              <a:rPr lang="es-ES" b="1" dirty="0"/>
              <a:t>ideal que impida la utilización de la estructura y de los bienes del mismo para la comisión de </a:t>
            </a:r>
            <a:r>
              <a:rPr lang="es-ES" b="1" dirty="0" smtClean="0"/>
              <a:t>delitos, permitiendo, </a:t>
            </a:r>
            <a:r>
              <a:rPr lang="es-ES" b="1" dirty="0"/>
              <a:t>a partir de aquel defecto o de aquella </a:t>
            </a:r>
            <a:r>
              <a:rPr lang="es-ES" b="1" dirty="0" smtClean="0"/>
              <a:t>carencia, </a:t>
            </a:r>
            <a:r>
              <a:rPr lang="es-ES" b="1" dirty="0"/>
              <a:t>que los mismos se cometan en su </a:t>
            </a:r>
            <a:r>
              <a:rPr lang="es-ES" b="1" dirty="0" smtClean="0"/>
              <a:t>nombre, </a:t>
            </a:r>
            <a:r>
              <a:rPr lang="es-ES" b="1" dirty="0"/>
              <a:t>en su </a:t>
            </a:r>
            <a:r>
              <a:rPr lang="es-ES" b="1" dirty="0" smtClean="0"/>
              <a:t>beneficio, </a:t>
            </a:r>
            <a:r>
              <a:rPr lang="es-ES" b="1" dirty="0"/>
              <a:t>o en su interés o con la utilización de los medios que le son propios </a:t>
            </a:r>
            <a:r>
              <a:rPr lang="es-ES" b="1" dirty="0" smtClean="0"/>
              <a:t>(conf. CPE, Sala B, 25/4/19.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s-ES" dirty="0" smtClean="0"/>
              <a:t>En </a:t>
            </a:r>
            <a:r>
              <a:rPr lang="es-ES" dirty="0"/>
              <a:t>cuanto a quienes se oponen al reconocimiento de la responsabilidad penal de las personas </a:t>
            </a:r>
            <a:r>
              <a:rPr lang="es-ES" dirty="0" smtClean="0"/>
              <a:t>jurídicas, </a:t>
            </a:r>
            <a:r>
              <a:rPr lang="es-ES" b="1" dirty="0" err="1" smtClean="0"/>
              <a:t>Righi</a:t>
            </a:r>
            <a:r>
              <a:rPr lang="es-ES" b="1" dirty="0" smtClean="0"/>
              <a:t> </a:t>
            </a:r>
            <a:r>
              <a:rPr lang="es-ES" b="1" dirty="0"/>
              <a:t>consideró que </a:t>
            </a:r>
            <a:r>
              <a:rPr lang="es-ES" b="1" dirty="0" smtClean="0"/>
              <a:t>“Es erróneo </a:t>
            </a:r>
            <a:r>
              <a:rPr lang="es-ES" b="1" dirty="0"/>
              <a:t>el punto de vista que </a:t>
            </a:r>
            <a:r>
              <a:rPr lang="es-ES" b="1" dirty="0" smtClean="0"/>
              <a:t>postula </a:t>
            </a:r>
            <a:r>
              <a:rPr lang="es-ES" b="1" dirty="0"/>
              <a:t>que no es necesario incriminar a las personas </a:t>
            </a:r>
            <a:r>
              <a:rPr lang="es-ES" b="1" dirty="0" smtClean="0"/>
              <a:t>jurídicas, </a:t>
            </a:r>
            <a:r>
              <a:rPr lang="es-ES" b="1" dirty="0"/>
              <a:t>predicando que los efectos presuntivos que se procuran con la pena se obtienen satisfactoriamente incriminando al socio involucrado porque no se considera</a:t>
            </a:r>
            <a:r>
              <a:rPr lang="es-ES" b="1" dirty="0" smtClean="0"/>
              <a:t>:</a:t>
            </a:r>
          </a:p>
          <a:p>
            <a:pPr marL="361950" indent="-361950" algn="just">
              <a:spcBef>
                <a:spcPts val="0"/>
              </a:spcBef>
              <a:spcAft>
                <a:spcPts val="1800"/>
              </a:spcAft>
              <a:buSzPct val="100000"/>
              <a:buAutoNum type="alphaLcParenR"/>
            </a:pPr>
            <a:r>
              <a:rPr lang="es-ES" b="1" dirty="0" smtClean="0"/>
              <a:t>que </a:t>
            </a:r>
            <a:r>
              <a:rPr lang="es-ES" b="1" dirty="0"/>
              <a:t>son frecuentes las hipótesis de </a:t>
            </a:r>
            <a:r>
              <a:rPr lang="es-ES" b="1" dirty="0" smtClean="0"/>
              <a:t>impunidad</a:t>
            </a:r>
            <a:r>
              <a:rPr lang="es-ES" dirty="0" smtClean="0"/>
              <a:t>, </a:t>
            </a:r>
            <a:r>
              <a:rPr lang="es-ES" dirty="0"/>
              <a:t>como consecuencia de la sensible despersonalización que caracteriza a las empresas en la actualidad</a:t>
            </a:r>
            <a:r>
              <a:rPr lang="es-ES" dirty="0" smtClean="0"/>
              <a:t>.</a:t>
            </a:r>
          </a:p>
          <a:p>
            <a:pPr marL="361950" indent="-361950" algn="just">
              <a:spcBef>
                <a:spcPts val="0"/>
              </a:spcBef>
              <a:spcAft>
                <a:spcPts val="1800"/>
              </a:spcAft>
              <a:buSzPct val="100000"/>
              <a:buAutoNum type="alphaLcParenR"/>
            </a:pPr>
            <a:r>
              <a:rPr lang="es-ES" b="1" dirty="0" smtClean="0"/>
              <a:t>que </a:t>
            </a:r>
            <a:r>
              <a:rPr lang="es-ES" b="1" dirty="0"/>
              <a:t>habitualmente no es posible identificar a las personas físicas </a:t>
            </a:r>
            <a:r>
              <a:rPr lang="es-ES" dirty="0"/>
              <a:t>cuya decisión puede definir la </a:t>
            </a:r>
            <a:r>
              <a:rPr lang="es-ES" dirty="0" smtClean="0"/>
              <a:t>autoría; y</a:t>
            </a:r>
          </a:p>
          <a:p>
            <a:pPr marL="361950" indent="-361950" algn="just">
              <a:spcBef>
                <a:spcPts val="0"/>
              </a:spcBef>
              <a:spcAft>
                <a:spcPts val="1800"/>
              </a:spcAft>
              <a:buSzPct val="100000"/>
              <a:buAutoNum type="alphaLcParenR"/>
            </a:pPr>
            <a:r>
              <a:rPr lang="es-ES" b="1" dirty="0" smtClean="0"/>
              <a:t>que </a:t>
            </a:r>
            <a:r>
              <a:rPr lang="es-ES" b="1" dirty="0"/>
              <a:t>en muchos supuestos no hay coincidencia entre el sujeto que realizó la acción y el que obtuvo el beneficio </a:t>
            </a:r>
            <a:r>
              <a:rPr lang="es-ES" b="1" dirty="0" smtClean="0"/>
              <a:t>patrimonial</a:t>
            </a:r>
            <a:r>
              <a:rPr lang="es-ES" dirty="0" smtClean="0"/>
              <a:t>”. (</a:t>
            </a:r>
            <a:r>
              <a:rPr lang="es-ES" dirty="0" err="1" smtClean="0"/>
              <a:t>Righi</a:t>
            </a:r>
            <a:r>
              <a:rPr lang="es-ES" dirty="0" smtClean="0"/>
              <a:t>, Esteban, “Los </a:t>
            </a:r>
            <a:r>
              <a:rPr lang="es-ES" dirty="0"/>
              <a:t>delitos </a:t>
            </a:r>
            <a:r>
              <a:rPr lang="es-ES" dirty="0" smtClean="0"/>
              <a:t>económicos”, Ed. Ad-Hoc, Bs. As., 2000, pág.125).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1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4005</Words>
  <Application>Microsoft Office PowerPoint</Application>
  <PresentationFormat>Panorámica</PresentationFormat>
  <Paragraphs>111</Paragraphs>
  <Slides>25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1_Parallax</vt:lpstr>
      <vt:lpstr>3º CICLO DE  JURISPRUDENCIA 2023</vt:lpstr>
      <vt:lpstr>Juzgado Nacional en lo Penal Económico Nº 3 Sec. 5 Cámara Nacional en lo Penal Económico - Sala A Autos: “L.M. SRL s/ Simulación dolosa de pagos de los Recursos de la Seguridad Social” 5/5/2023</vt:lpstr>
      <vt:lpstr>Presentación de PowerPoint</vt:lpstr>
      <vt:lpstr>Presentación de PowerPoint</vt:lpstr>
      <vt:lpstr>Presentación de PowerPoint</vt:lpstr>
      <vt:lpstr>Cámara Federal de Mendoza – Sala A Juzgado Federal Nº 1 de Mendoza Autos: “Garfunkel, Rafael Augusto s/ apropiación indebida de Recursos de la Seguridad Social” 8/7/2020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Cámara Nacional en lo Penal Económico – Sala “B” Juzgado Nacional en lo Penal Económico Nº 9 Sec. Nº 17 Autos: “Expreso San Isidro SATCIFI s/ Inf. Ley 24.769” 19/2/2020</vt:lpstr>
      <vt:lpstr>Presentación de PowerPoint</vt:lpstr>
      <vt:lpstr>Presentación de PowerPoint</vt:lpstr>
      <vt:lpstr>Presentación de PowerPoint</vt:lpstr>
      <vt:lpstr>Presentación de PowerPoint</vt:lpstr>
      <vt:lpstr>Corte Suprema de Justicia de la Nación Cámara Federal de Casación Penal – Sala III Tribunal Oral Federal de Mendoza Nº 2 Autos: “Caravetta, Juan Ignacio y otros s/ Contrabando” 3/5/2023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Leandro D. Pais</dc:creator>
  <cp:lastModifiedBy>Nancy Rocha</cp:lastModifiedBy>
  <cp:revision>389</cp:revision>
  <cp:lastPrinted>2023-06-06T18:29:19Z</cp:lastPrinted>
  <dcterms:created xsi:type="dcterms:W3CDTF">2020-03-03T17:39:29Z</dcterms:created>
  <dcterms:modified xsi:type="dcterms:W3CDTF">2023-06-07T16:49:33Z</dcterms:modified>
</cp:coreProperties>
</file>